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" ContentType="image/tif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60" r:id="rId2"/>
  </p:sldMasterIdLst>
  <p:notesMasterIdLst>
    <p:notesMasterId r:id="rId49"/>
  </p:notesMasterIdLst>
  <p:handoutMasterIdLst>
    <p:handoutMasterId r:id="rId50"/>
  </p:handoutMasterIdLst>
  <p:sldIdLst>
    <p:sldId id="394" r:id="rId3"/>
    <p:sldId id="433" r:id="rId4"/>
    <p:sldId id="438" r:id="rId5"/>
    <p:sldId id="436" r:id="rId6"/>
    <p:sldId id="435" r:id="rId7"/>
    <p:sldId id="442" r:id="rId8"/>
    <p:sldId id="448" r:id="rId9"/>
    <p:sldId id="456" r:id="rId10"/>
    <p:sldId id="449" r:id="rId11"/>
    <p:sldId id="450" r:id="rId12"/>
    <p:sldId id="446" r:id="rId13"/>
    <p:sldId id="458" r:id="rId14"/>
    <p:sldId id="447" r:id="rId15"/>
    <p:sldId id="451" r:id="rId16"/>
    <p:sldId id="452" r:id="rId17"/>
    <p:sldId id="454" r:id="rId18"/>
    <p:sldId id="460" r:id="rId19"/>
    <p:sldId id="453" r:id="rId20"/>
    <p:sldId id="461" r:id="rId21"/>
    <p:sldId id="463" r:id="rId22"/>
    <p:sldId id="464" r:id="rId23"/>
    <p:sldId id="462" r:id="rId24"/>
    <p:sldId id="465" r:id="rId25"/>
    <p:sldId id="467" r:id="rId26"/>
    <p:sldId id="468" r:id="rId27"/>
    <p:sldId id="471" r:id="rId28"/>
    <p:sldId id="466" r:id="rId29"/>
    <p:sldId id="469" r:id="rId30"/>
    <p:sldId id="472" r:id="rId31"/>
    <p:sldId id="470" r:id="rId32"/>
    <p:sldId id="443" r:id="rId33"/>
    <p:sldId id="439" r:id="rId34"/>
    <p:sldId id="474" r:id="rId35"/>
    <p:sldId id="475" r:id="rId36"/>
    <p:sldId id="476" r:id="rId37"/>
    <p:sldId id="477" r:id="rId38"/>
    <p:sldId id="441" r:id="rId39"/>
    <p:sldId id="437" r:id="rId40"/>
    <p:sldId id="440" r:id="rId41"/>
    <p:sldId id="478" r:id="rId42"/>
    <p:sldId id="480" r:id="rId43"/>
    <p:sldId id="481" r:id="rId44"/>
    <p:sldId id="444" r:id="rId45"/>
    <p:sldId id="430" r:id="rId46"/>
    <p:sldId id="431" r:id="rId47"/>
    <p:sldId id="432" r:id="rId48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8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F7F7F"/>
    <a:srgbClr val="FFFFFF"/>
    <a:srgbClr val="C6C0AA"/>
    <a:srgbClr val="F9F0AB"/>
    <a:srgbClr val="F9E6AB"/>
    <a:srgbClr val="F9FAAB"/>
    <a:srgbClr val="767691"/>
    <a:srgbClr val="7676AA"/>
    <a:srgbClr val="603A14"/>
    <a:srgbClr val="E85C0E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115" autoAdjust="0"/>
    <p:restoredTop sz="94660" autoAdjust="0"/>
  </p:normalViewPr>
  <p:slideViewPr>
    <p:cSldViewPr>
      <p:cViewPr varScale="1">
        <p:scale>
          <a:sx n="116" d="100"/>
          <a:sy n="116" d="100"/>
        </p:scale>
        <p:origin x="444" y="108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handoutMaster" Target="handoutMasters/handoutMaster1.xml"/><Relationship Id="rId55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viewProps" Target="viewProp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8" Type="http://schemas.openxmlformats.org/officeDocument/2006/relationships/slide" Target="slides/slide6.xml"/><Relationship Id="rId51" Type="http://schemas.openxmlformats.org/officeDocument/2006/relationships/commentAuthors" Target="commentAuthor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5/12/2015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5/12/2015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452766D-5988-4A85-9A9D-1504D9E40207}" type="slidenum">
              <a:rPr lang="en-US"/>
              <a:pPr/>
              <a:t>2</a:t>
            </a:fld>
            <a:r>
              <a:rPr lang="en-US" dirty="0"/>
              <a:t>##</a:t>
            </a:r>
          </a:p>
        </p:txBody>
      </p:sp>
      <p:sp>
        <p:nvSpPr>
          <p:cNvPr id="424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24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7584135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BE65B3B-E6E2-4525-8F2E-49AC8F612DB9}" type="slidenum">
              <a:rPr lang="en-US"/>
              <a:pPr/>
              <a:t>40</a:t>
            </a:fld>
            <a:r>
              <a:rPr lang="en-US" dirty="0"/>
              <a:t>##</a:t>
            </a:r>
          </a:p>
        </p:txBody>
      </p:sp>
      <p:sp>
        <p:nvSpPr>
          <p:cNvPr id="435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52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5782668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BE65B3B-E6E2-4525-8F2E-49AC8F612DB9}" type="slidenum">
              <a:rPr lang="en-US"/>
              <a:pPr/>
              <a:t>41</a:t>
            </a:fld>
            <a:r>
              <a:rPr lang="en-US" dirty="0"/>
              <a:t>##</a:t>
            </a:r>
          </a:p>
        </p:txBody>
      </p:sp>
      <p:sp>
        <p:nvSpPr>
          <p:cNvPr id="435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52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0358211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BE65B3B-E6E2-4525-8F2E-49AC8F612DB9}" type="slidenum">
              <a:rPr lang="en-US"/>
              <a:pPr/>
              <a:t>43</a:t>
            </a:fld>
            <a:r>
              <a:rPr lang="en-US" dirty="0"/>
              <a:t>##</a:t>
            </a:r>
          </a:p>
        </p:txBody>
      </p:sp>
      <p:sp>
        <p:nvSpPr>
          <p:cNvPr id="435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52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0816105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/>
          <a:lstStyle/>
          <a:p>
            <a:fld id="{3EBA5BD7-F043-4D1B-AA17-CD412FC534DE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88256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/>
          <a:lstStyle/>
          <a:p>
            <a:r>
              <a:rPr lang="en-US" smtClean="0">
                <a:solidFill>
                  <a:prstClr val="black"/>
                </a:solidFill>
                <a:latin typeface="Calibri"/>
              </a:rPr>
              <a:t>© Software University Foundation – </a:t>
            </a:r>
            <a:r>
              <a:rPr lang="en-US" u="sng" smtClean="0">
                <a:solidFill>
                  <a:prstClr val="black"/>
                </a:solidFill>
                <a:latin typeface="Calibri"/>
                <a:hlinkClick r:id="rId3"/>
              </a:rPr>
              <a:t>http://softuni.org</a:t>
            </a:r>
            <a:endParaRPr lang="en-US" smtClean="0">
              <a:solidFill>
                <a:prstClr val="black"/>
              </a:solidFill>
              <a:latin typeface="Calibri"/>
            </a:endParaRPr>
          </a:p>
          <a:p>
            <a:r>
              <a:rPr lang="en-US" smtClean="0">
                <a:solidFill>
                  <a:prstClr val="black"/>
                </a:solidFill>
                <a:latin typeface="Calibri"/>
              </a:rPr>
              <a:t>This work is licensed under the </a:t>
            </a:r>
            <a:r>
              <a:rPr lang="en-US" u="sng" noProof="1" smtClean="0">
                <a:solidFill>
                  <a:prstClr val="black"/>
                </a:solidFill>
                <a:latin typeface="Calibri"/>
                <a:hlinkClick r:id="rId4"/>
              </a:rPr>
              <a:t>Creative Commons Attribution-NonCommercial-ShareAlike</a:t>
            </a:r>
            <a:r>
              <a:rPr lang="en-US" noProof="1" smtClean="0">
                <a:solidFill>
                  <a:prstClr val="black"/>
                </a:solidFill>
                <a:latin typeface="Calibri"/>
              </a:rPr>
              <a:t> </a:t>
            </a:r>
            <a:r>
              <a:rPr lang="en-US" smtClean="0">
                <a:solidFill>
                  <a:prstClr val="black"/>
                </a:solidFill>
                <a:latin typeface="Calibri"/>
              </a:rPr>
              <a:t>license.</a:t>
            </a:r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45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868763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/>
          <a:lstStyle/>
          <a:p>
            <a:r>
              <a:rPr lang="en-US" smtClean="0">
                <a:solidFill>
                  <a:prstClr val="black"/>
                </a:solidFill>
                <a:latin typeface="Calibri"/>
              </a:rPr>
              <a:t>© Software University Foundation – </a:t>
            </a:r>
            <a:r>
              <a:rPr lang="en-US" u="sng" smtClean="0">
                <a:solidFill>
                  <a:prstClr val="black"/>
                </a:solidFill>
                <a:latin typeface="Calibri"/>
                <a:hlinkClick r:id="rId3"/>
              </a:rPr>
              <a:t>http://softuni.org</a:t>
            </a:r>
            <a:endParaRPr lang="en-US" smtClean="0">
              <a:solidFill>
                <a:prstClr val="black"/>
              </a:solidFill>
              <a:latin typeface="Calibri"/>
            </a:endParaRPr>
          </a:p>
          <a:p>
            <a:r>
              <a:rPr lang="en-US" smtClean="0">
                <a:solidFill>
                  <a:prstClr val="black"/>
                </a:solidFill>
                <a:latin typeface="Calibri"/>
              </a:rPr>
              <a:t>This work is licensed under the </a:t>
            </a:r>
            <a:r>
              <a:rPr lang="en-US" u="sng" noProof="1" smtClean="0">
                <a:solidFill>
                  <a:prstClr val="black"/>
                </a:solidFill>
                <a:latin typeface="Calibri"/>
                <a:hlinkClick r:id="rId4"/>
              </a:rPr>
              <a:t>Creative Commons Attribution-NonCommercial-ShareAlike</a:t>
            </a:r>
            <a:r>
              <a:rPr lang="en-US" noProof="1" smtClean="0">
                <a:solidFill>
                  <a:prstClr val="black"/>
                </a:solidFill>
                <a:latin typeface="Calibri"/>
              </a:rPr>
              <a:t> </a:t>
            </a:r>
            <a:r>
              <a:rPr lang="en-US" smtClean="0">
                <a:solidFill>
                  <a:prstClr val="black"/>
                </a:solidFill>
                <a:latin typeface="Calibri"/>
              </a:rPr>
              <a:t>license.</a:t>
            </a:r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46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862231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Questions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/>
          <p:nvPr/>
        </p:nvSpPr>
        <p:spPr>
          <a:xfrm rot="20967017">
            <a:off x="733684" y="3037956"/>
            <a:ext cx="5956604" cy="15388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ctr">
              <a:defRPr sz="10000" b="1">
                <a:solidFill>
                  <a:srgbClr val="F3BE60"/>
                </a:solidFill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10000" b="1">
                <a:solidFill>
                  <a:srgbClr val="F3BE60"/>
                </a:solidFill>
              </a:rPr>
              <a:t>Questions?</a:t>
            </a:r>
          </a:p>
        </p:txBody>
      </p:sp>
      <p:sp>
        <p:nvSpPr>
          <p:cNvPr id="19" name="Shape 19"/>
          <p:cNvSpPr>
            <a:spLocks noGrp="1"/>
          </p:cNvSpPr>
          <p:nvPr>
            <p:ph type="body" idx="1"/>
          </p:nvPr>
        </p:nvSpPr>
        <p:spPr>
          <a:xfrm>
            <a:off x="1530579" y="6400801"/>
            <a:ext cx="10490804" cy="4572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ClrTx/>
              <a:buSzTx/>
              <a:buFontTx/>
              <a:buNone/>
              <a:defRPr sz="1800"/>
            </a:lvl1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FFFFFF"/>
                </a:solidFill>
              </a:rPr>
              <a:t>Course Web Site</a:t>
            </a:r>
          </a:p>
        </p:txBody>
      </p:sp>
      <p:pic>
        <p:nvPicPr>
          <p:cNvPr id="20" name="image6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846105" y="261000"/>
            <a:ext cx="2051735" cy="670676"/>
          </a:xfrm>
          <a:prstGeom prst="rect">
            <a:avLst/>
          </a:prstGeom>
          <a:ln w="12700">
            <a:miter lim="400000"/>
          </a:ln>
        </p:spPr>
      </p:pic>
      <p:sp>
        <p:nvSpPr>
          <p:cNvPr id="21" name="Shape 21"/>
          <p:cNvSpPr>
            <a:spLocks noGrp="1"/>
          </p:cNvSpPr>
          <p:nvPr>
            <p:ph type="title"/>
          </p:nvPr>
        </p:nvSpPr>
        <p:spPr>
          <a:xfrm>
            <a:off x="188963" y="0"/>
            <a:ext cx="9585087" cy="1191462"/>
          </a:xfrm>
          <a:prstGeom prst="rect">
            <a:avLst/>
          </a:prstGeom>
        </p:spPr>
        <p:txBody>
          <a:bodyPr/>
          <a:lstStyle/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4000" b="1">
                <a:solidFill>
                  <a:srgbClr val="F3BE60"/>
                </a:solidFill>
              </a:rPr>
              <a:t>Presentation Title</a:t>
            </a:r>
          </a:p>
        </p:txBody>
      </p:sp>
      <p:sp>
        <p:nvSpPr>
          <p:cNvPr id="22" name="Shape 22">
            <a:hlinkClick r:id="rId4"/>
          </p:cNvPr>
          <p:cNvSpPr/>
          <p:nvPr/>
        </p:nvSpPr>
        <p:spPr>
          <a:xfrm rot="322982">
            <a:off x="10077507" y="2241175"/>
            <a:ext cx="211118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000" b="1">
                <a:solidFill>
                  <a:srgbClr val="603A14"/>
                </a:solidFill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000" b="1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3" name="Shape 23">
            <a:hlinkClick r:id="rId5"/>
          </p:cNvPr>
          <p:cNvSpPr/>
          <p:nvPr/>
        </p:nvSpPr>
        <p:spPr>
          <a:xfrm rot="20630519">
            <a:off x="7575859" y="4345470"/>
            <a:ext cx="211118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000" b="1">
                <a:solidFill>
                  <a:srgbClr val="603A14"/>
                </a:solidFill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000" b="1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4" name="Shape 24">
            <a:hlinkClick r:id="rId6"/>
          </p:cNvPr>
          <p:cNvSpPr/>
          <p:nvPr/>
        </p:nvSpPr>
        <p:spPr>
          <a:xfrm>
            <a:off x="11509157" y="4679637"/>
            <a:ext cx="162990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200">
                <a:solidFill>
                  <a:srgbClr val="603A14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5" name="Shape 25">
            <a:hlinkClick r:id="rId7"/>
          </p:cNvPr>
          <p:cNvSpPr/>
          <p:nvPr/>
        </p:nvSpPr>
        <p:spPr>
          <a:xfrm rot="20971262">
            <a:off x="6095673" y="6111589"/>
            <a:ext cx="175824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>
                <a:solidFill>
                  <a:srgbClr val="603A14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40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6" name="Shape 26">
            <a:hlinkClick r:id="rId8"/>
          </p:cNvPr>
          <p:cNvSpPr/>
          <p:nvPr/>
        </p:nvSpPr>
        <p:spPr>
          <a:xfrm rot="569019">
            <a:off x="9166949" y="4019983"/>
            <a:ext cx="199889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800" b="1">
                <a:solidFill>
                  <a:srgbClr val="603A14"/>
                </a:solidFill>
              </a:defRPr>
            </a:lvl1pPr>
          </a:lstStyle>
          <a:p>
            <a:pPr lvl="0">
              <a:defRPr b="0">
                <a:solidFill>
                  <a:srgbClr val="000000"/>
                </a:solidFill>
              </a:defRPr>
            </a:pPr>
            <a:r>
              <a:rPr sz="1800" b="1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Shape 27">
            <a:hlinkClick r:id="rId9"/>
          </p:cNvPr>
          <p:cNvSpPr/>
          <p:nvPr/>
        </p:nvSpPr>
        <p:spPr>
          <a:xfrm rot="219682">
            <a:off x="7054746" y="2549958"/>
            <a:ext cx="235183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>
                <a:solidFill>
                  <a:srgbClr val="603A14"/>
                </a:solidFill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400" b="1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8" name="Shape 28">
            <a:hlinkClick r:id="rId10"/>
          </p:cNvPr>
          <p:cNvSpPr/>
          <p:nvPr/>
        </p:nvSpPr>
        <p:spPr>
          <a:xfrm rot="20972267">
            <a:off x="11760219" y="2323335"/>
            <a:ext cx="175824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>
                <a:solidFill>
                  <a:srgbClr val="603A14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40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9" name="Shape 29">
            <a:hlinkClick r:id="rId11"/>
          </p:cNvPr>
          <p:cNvSpPr/>
          <p:nvPr/>
        </p:nvSpPr>
        <p:spPr>
          <a:xfrm rot="562174">
            <a:off x="11783689" y="3436358"/>
            <a:ext cx="162990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200">
                <a:solidFill>
                  <a:srgbClr val="603A14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30" name="Shape 30">
            <a:hlinkClick r:id="rId12"/>
          </p:cNvPr>
          <p:cNvSpPr/>
          <p:nvPr/>
        </p:nvSpPr>
        <p:spPr>
          <a:xfrm rot="571210">
            <a:off x="11144127" y="5611280"/>
            <a:ext cx="175824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>
                <a:solidFill>
                  <a:srgbClr val="603A14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400">
                <a:solidFill>
                  <a:srgbClr val="603A14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62014734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68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softuni.bg/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7.png"/><Relationship Id="rId9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hyperlink" Target="http://www.regular-expressions.info/tutorial.html" TargetMode="External"/><Relationship Id="rId3" Type="http://schemas.openxmlformats.org/officeDocument/2006/relationships/hyperlink" Target="https://regex101.com/" TargetMode="External"/><Relationship Id="rId7" Type="http://schemas.openxmlformats.org/officeDocument/2006/relationships/hyperlink" Target="http://regexone.com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msdn.microsoft.com/en-us/library/az24scfc(v=vs.110).aspx" TargetMode="External"/><Relationship Id="rId5" Type="http://schemas.openxmlformats.org/officeDocument/2006/relationships/hyperlink" Target="http://regexhero.net/" TargetMode="External"/><Relationship Id="rId4" Type="http://schemas.openxmlformats.org/officeDocument/2006/relationships/hyperlink" Target="http://regexr.com/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tif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hyperlink" Target="http://www.softwaregroup-bg.com/" TargetMode="External"/><Relationship Id="rId18" Type="http://schemas.openxmlformats.org/officeDocument/2006/relationships/image" Target="../media/image42.png"/><Relationship Id="rId3" Type="http://schemas.openxmlformats.org/officeDocument/2006/relationships/hyperlink" Target="http://www.vivacom.bg/" TargetMode="External"/><Relationship Id="rId7" Type="http://schemas.openxmlformats.org/officeDocument/2006/relationships/hyperlink" Target="http://www.sbtech.com/" TargetMode="External"/><Relationship Id="rId12" Type="http://schemas.openxmlformats.org/officeDocument/2006/relationships/image" Target="../media/image39.png"/><Relationship Id="rId17" Type="http://schemas.openxmlformats.org/officeDocument/2006/relationships/hyperlink" Target="http://www.luxoft.com/" TargetMode="External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41.png"/><Relationship Id="rId20" Type="http://schemas.openxmlformats.org/officeDocument/2006/relationships/image" Target="../media/image4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6.png"/><Relationship Id="rId11" Type="http://schemas.openxmlformats.org/officeDocument/2006/relationships/hyperlink" Target="http://smartit.bg/" TargetMode="External"/><Relationship Id="rId5" Type="http://schemas.openxmlformats.org/officeDocument/2006/relationships/hyperlink" Target="http://xs-software.com/" TargetMode="External"/><Relationship Id="rId15" Type="http://schemas.openxmlformats.org/officeDocument/2006/relationships/hyperlink" Target="http://www.superhosting.bg/" TargetMode="External"/><Relationship Id="rId10" Type="http://schemas.openxmlformats.org/officeDocument/2006/relationships/image" Target="../media/image38.png"/><Relationship Id="rId19" Type="http://schemas.openxmlformats.org/officeDocument/2006/relationships/hyperlink" Target="http://www.indeavr.com/" TargetMode="External"/><Relationship Id="rId4" Type="http://schemas.openxmlformats.org/officeDocument/2006/relationships/image" Target="../media/image35.jpeg"/><Relationship Id="rId9" Type="http://schemas.openxmlformats.org/officeDocument/2006/relationships/hyperlink" Target="http://komfo.com/" TargetMode="External"/><Relationship Id="rId14" Type="http://schemas.openxmlformats.org/officeDocument/2006/relationships/image" Target="../media/image4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hyperlink" Target="http://creativecommons.org/licenses/by-nc-sa/3.0/deed.en_US" TargetMode="Externa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47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4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45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44.png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://www.facebook.com/SoftwareUniversity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948025" y="775486"/>
            <a:ext cx="7618286" cy="1722378"/>
          </a:xfrm>
        </p:spPr>
        <p:txBody>
          <a:bodyPr>
            <a:normAutofit/>
          </a:bodyPr>
          <a:lstStyle/>
          <a:p>
            <a:r>
              <a:rPr lang="en-US" dirty="0" smtClean="0"/>
              <a:t>Regular Expressions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122612" y="2209801"/>
            <a:ext cx="8443700" cy="629226"/>
          </a:xfrm>
        </p:spPr>
        <p:txBody>
          <a:bodyPr>
            <a:noAutofit/>
          </a:bodyPr>
          <a:lstStyle/>
          <a:p>
            <a:pPr lvl="0"/>
            <a:r>
              <a:rPr lang="en-US" sz="3200" b="1" spc="100" dirty="0">
                <a:solidFill>
                  <a:srgbClr val="F0A22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/^Hel{2}o\s*World\n$/</a:t>
            </a:r>
          </a:p>
        </p:txBody>
      </p:sp>
      <p:pic>
        <p:nvPicPr>
          <p:cNvPr id="102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29726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887144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sp>
        <p:nvSpPr>
          <p:cNvPr id="1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343400"/>
            <a:ext cx="3187613" cy="525135"/>
          </a:xfrm>
        </p:spPr>
        <p:txBody>
          <a:bodyPr/>
          <a:lstStyle/>
          <a:p>
            <a:r>
              <a:rPr lang="en-US" noProof="1" smtClean="0"/>
              <a:t>SoftUni Team</a:t>
            </a:r>
            <a:endParaRPr lang="en-US" noProof="1"/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4813299"/>
            <a:ext cx="3187614" cy="444343"/>
          </a:xfrm>
        </p:spPr>
        <p:txBody>
          <a:bodyPr/>
          <a:lstStyle/>
          <a:p>
            <a:r>
              <a:rPr lang="en-US" dirty="0" smtClean="0"/>
              <a:t>Technical Trainers</a:t>
            </a:r>
            <a:endParaRPr lang="en-US" dirty="0"/>
          </a:p>
        </p:txBody>
      </p:sp>
      <p:sp>
        <p:nvSpPr>
          <p:cNvPr id="19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257800"/>
            <a:ext cx="3187613" cy="363552"/>
          </a:xfrm>
        </p:spPr>
        <p:txBody>
          <a:bodyPr/>
          <a:lstStyle/>
          <a:p>
            <a:r>
              <a:rPr lang="en-US" dirty="0" smtClean="0"/>
              <a:t>Software University</a:t>
            </a:r>
            <a:endParaRPr lang="en-US" dirty="0"/>
          </a:p>
        </p:txBody>
      </p:sp>
      <p:sp>
        <p:nvSpPr>
          <p:cNvPr id="20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598962"/>
            <a:ext cx="3187613" cy="331235"/>
          </a:xfrm>
        </p:spPr>
        <p:txBody>
          <a:bodyPr/>
          <a:lstStyle/>
          <a:p>
            <a:r>
              <a:rPr lang="en-US" dirty="0" smtClean="0">
                <a:hlinkClick r:id="rId6"/>
              </a:rPr>
              <a:t>http://softuni.bg</a:t>
            </a:r>
            <a:endParaRPr lang="en-US" dirty="0"/>
          </a:p>
        </p:txBody>
      </p:sp>
      <p:pic>
        <p:nvPicPr>
          <p:cNvPr id="15" name="image2.jpeg"/>
          <p:cNvPicPr/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6793531" y="3601600"/>
            <a:ext cx="4950805" cy="244175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1" name="Picture 2" descr="reports, table icon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7060" y="3558834"/>
            <a:ext cx="1427436" cy="1427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 descr="http://png-3.findicons.com/files/icons/1233/somatic_rebirth_apps/256/dictionary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6049" y="4343400"/>
            <a:ext cx="16002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Character Classes</a:t>
            </a:r>
            <a:endParaRPr lang="en-US" dirty="0"/>
          </a:p>
        </p:txBody>
      </p:sp>
      <p:pic>
        <p:nvPicPr>
          <p:cNvPr id="4098" name="Picture 2" descr="http://www.mullie.eu/public/posts/regex-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7812" y="2667000"/>
            <a:ext cx="5884439" cy="19614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4376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[character_group]</a:t>
            </a:r>
            <a:r>
              <a:rPr lang="en-US" noProof="1" smtClean="0"/>
              <a:t> - Matches any single character in character_group</a:t>
            </a:r>
          </a:p>
          <a:p>
            <a:pPr lvl="1"/>
            <a:r>
              <a:rPr lang="en-US" noProof="1" smtClean="0"/>
              <a:t>E.g.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[nvj]</a:t>
            </a:r>
            <a:r>
              <a:rPr lang="en-US" noProof="1" smtClean="0"/>
              <a:t> matches any character that is either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lang="en-US" noProof="1" smtClean="0"/>
              <a:t>,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</a:t>
            </a:r>
            <a:r>
              <a:rPr lang="en-US" noProof="1" smtClean="0"/>
              <a:t> or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</a:t>
            </a:r>
          </a:p>
          <a:p>
            <a:pPr lvl="1"/>
            <a:endParaRPr lang="en-US" b="1" noProof="1" smtClean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[^character_group]</a:t>
            </a:r>
            <a:r>
              <a:rPr lang="en-US" noProof="1" smtClean="0"/>
              <a:t> - Negation: Matches any single character that is not in character_group</a:t>
            </a:r>
          </a:p>
          <a:p>
            <a:pPr lvl="1"/>
            <a:r>
              <a:rPr lang="en-US" noProof="1" smtClean="0"/>
              <a:t>E.g.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[^abc]</a:t>
            </a:r>
            <a:r>
              <a:rPr lang="en-US" noProof="1" smtClean="0"/>
              <a:t> – matches any character that is not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en-US" noProof="1" smtClean="0"/>
              <a:t>,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en-US" noProof="1" smtClean="0"/>
              <a:t> or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Character Classes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12812" y="3119735"/>
            <a:ext cx="102870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node.js v0.12.2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989012" y="3208527"/>
            <a:ext cx="152399" cy="316589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7" name="Rectangle 6"/>
          <p:cNvSpPr/>
          <p:nvPr/>
        </p:nvSpPr>
        <p:spPr>
          <a:xfrm>
            <a:off x="1827212" y="3200401"/>
            <a:ext cx="152399" cy="316589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8" name="Rectangle 7"/>
          <p:cNvSpPr/>
          <p:nvPr/>
        </p:nvSpPr>
        <p:spPr>
          <a:xfrm>
            <a:off x="2360612" y="3200400"/>
            <a:ext cx="152399" cy="316589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912811" y="5638800"/>
            <a:ext cx="10287001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Abraham Lincoln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989011" y="5711337"/>
            <a:ext cx="152399" cy="316589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11" name="Rectangle 10"/>
          <p:cNvSpPr/>
          <p:nvPr/>
        </p:nvSpPr>
        <p:spPr>
          <a:xfrm>
            <a:off x="1370012" y="5711336"/>
            <a:ext cx="152399" cy="316589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12" name="Rectangle 11"/>
          <p:cNvSpPr/>
          <p:nvPr/>
        </p:nvSpPr>
        <p:spPr>
          <a:xfrm>
            <a:off x="1674813" y="5722724"/>
            <a:ext cx="152399" cy="316589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13" name="Rectangle 12"/>
          <p:cNvSpPr/>
          <p:nvPr/>
        </p:nvSpPr>
        <p:spPr>
          <a:xfrm>
            <a:off x="1979614" y="5722724"/>
            <a:ext cx="228599" cy="316589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14" name="Rectangle 13"/>
          <p:cNvSpPr/>
          <p:nvPr/>
        </p:nvSpPr>
        <p:spPr>
          <a:xfrm>
            <a:off x="2360611" y="5723725"/>
            <a:ext cx="152399" cy="316589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15" name="Rectangle 14"/>
          <p:cNvSpPr/>
          <p:nvPr/>
        </p:nvSpPr>
        <p:spPr>
          <a:xfrm>
            <a:off x="2532665" y="5722724"/>
            <a:ext cx="152399" cy="316589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16" name="Rectangle 15"/>
          <p:cNvSpPr/>
          <p:nvPr/>
        </p:nvSpPr>
        <p:spPr>
          <a:xfrm>
            <a:off x="2704719" y="5724919"/>
            <a:ext cx="152399" cy="316589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17" name="Rectangle 16"/>
          <p:cNvSpPr/>
          <p:nvPr/>
        </p:nvSpPr>
        <p:spPr>
          <a:xfrm>
            <a:off x="3020625" y="5722724"/>
            <a:ext cx="152399" cy="316589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18" name="Rectangle 17"/>
          <p:cNvSpPr/>
          <p:nvPr/>
        </p:nvSpPr>
        <p:spPr>
          <a:xfrm>
            <a:off x="3360021" y="5715000"/>
            <a:ext cx="152399" cy="316589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19" name="Rectangle 18"/>
          <p:cNvSpPr/>
          <p:nvPr/>
        </p:nvSpPr>
        <p:spPr>
          <a:xfrm>
            <a:off x="3198812" y="5715000"/>
            <a:ext cx="152399" cy="316589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</p:spTree>
    <p:extLst>
      <p:ext uri="{BB962C8B-B14F-4D97-AF65-F5344CB8AC3E}">
        <p14:creationId xmlns:p14="http://schemas.microsoft.com/office/powerpoint/2010/main" val="1322381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[first-last]</a:t>
            </a:r>
            <a:r>
              <a:rPr lang="en-US" noProof="1"/>
              <a:t> - Character range: Matches any single character in the range from first to last</a:t>
            </a:r>
          </a:p>
          <a:p>
            <a:pPr lvl="1"/>
            <a:r>
              <a:rPr lang="en-US" noProof="1"/>
              <a:t>E.g.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0-9]</a:t>
            </a:r>
            <a:r>
              <a:rPr lang="en-US" noProof="1" smtClean="0"/>
              <a:t> </a:t>
            </a:r>
            <a:r>
              <a:rPr lang="en-US" noProof="1"/>
              <a:t>matches any digit frm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noProof="1"/>
              <a:t> to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9</a:t>
            </a:r>
          </a:p>
          <a:p>
            <a:pPr lvl="1"/>
            <a:endParaRPr lang="en-US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noProof="1">
                <a:cs typeface="Consolas" panose="020B0609020204030204" pitchFamily="49" charset="0"/>
              </a:rPr>
              <a:t> - Matches any single character except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</a:p>
          <a:p>
            <a:pPr marL="377887" lvl="1" indent="0">
              <a:buNone/>
            </a:pPr>
            <a:endParaRPr lang="en-US" b="1" noProof="1" smtClean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endParaRPr lang="en-US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Character Classes (2)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12812" y="3124200"/>
            <a:ext cx="103632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 1519 Leonardo da Vinci died at the age of 67.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522413" y="3196737"/>
            <a:ext cx="152399" cy="316589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7" name="Rectangle 6"/>
          <p:cNvSpPr/>
          <p:nvPr/>
        </p:nvSpPr>
        <p:spPr>
          <a:xfrm>
            <a:off x="1674811" y="3196737"/>
            <a:ext cx="152399" cy="316589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8" name="Rectangle 7"/>
          <p:cNvSpPr/>
          <p:nvPr/>
        </p:nvSpPr>
        <p:spPr>
          <a:xfrm>
            <a:off x="1827211" y="3200400"/>
            <a:ext cx="152399" cy="316589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9" name="Rectangle 8"/>
          <p:cNvSpPr/>
          <p:nvPr/>
        </p:nvSpPr>
        <p:spPr>
          <a:xfrm>
            <a:off x="1979611" y="3200400"/>
            <a:ext cx="304799" cy="316589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10" name="Rectangle 9"/>
          <p:cNvSpPr/>
          <p:nvPr/>
        </p:nvSpPr>
        <p:spPr>
          <a:xfrm>
            <a:off x="8532812" y="3196737"/>
            <a:ext cx="228599" cy="316589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11" name="Rectangle 10"/>
          <p:cNvSpPr/>
          <p:nvPr/>
        </p:nvSpPr>
        <p:spPr>
          <a:xfrm>
            <a:off x="8761412" y="3200400"/>
            <a:ext cx="152399" cy="316589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921615" y="4393273"/>
            <a:ext cx="103632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Dot matches everything except new line.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989012" y="4465810"/>
            <a:ext cx="188022" cy="316589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15" name="Rectangle 14"/>
          <p:cNvSpPr/>
          <p:nvPr/>
        </p:nvSpPr>
        <p:spPr>
          <a:xfrm>
            <a:off x="1172950" y="4465807"/>
            <a:ext cx="152865" cy="316589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16" name="Rectangle 15"/>
          <p:cNvSpPr/>
          <p:nvPr/>
        </p:nvSpPr>
        <p:spPr>
          <a:xfrm>
            <a:off x="1338007" y="4465807"/>
            <a:ext cx="207606" cy="316589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17" name="Rectangle 16"/>
          <p:cNvSpPr/>
          <p:nvPr/>
        </p:nvSpPr>
        <p:spPr>
          <a:xfrm>
            <a:off x="1674812" y="4465807"/>
            <a:ext cx="197801" cy="316589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18" name="Rectangle 17"/>
          <p:cNvSpPr/>
          <p:nvPr/>
        </p:nvSpPr>
        <p:spPr>
          <a:xfrm>
            <a:off x="1872613" y="4465807"/>
            <a:ext cx="129199" cy="316589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19" name="Rectangle 18"/>
          <p:cNvSpPr/>
          <p:nvPr/>
        </p:nvSpPr>
        <p:spPr>
          <a:xfrm>
            <a:off x="2001598" y="4465807"/>
            <a:ext cx="197801" cy="316589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20" name="Rectangle 19"/>
          <p:cNvSpPr/>
          <p:nvPr/>
        </p:nvSpPr>
        <p:spPr>
          <a:xfrm>
            <a:off x="1537097" y="4465804"/>
            <a:ext cx="137501" cy="316589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22" name="Rectangle 21"/>
          <p:cNvSpPr/>
          <p:nvPr/>
        </p:nvSpPr>
        <p:spPr>
          <a:xfrm>
            <a:off x="2217026" y="4469478"/>
            <a:ext cx="128940" cy="312900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23" name="Rectangle 22"/>
          <p:cNvSpPr/>
          <p:nvPr/>
        </p:nvSpPr>
        <p:spPr>
          <a:xfrm>
            <a:off x="2345965" y="4469474"/>
            <a:ext cx="201764" cy="312911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24" name="Rectangle 23"/>
          <p:cNvSpPr/>
          <p:nvPr/>
        </p:nvSpPr>
        <p:spPr>
          <a:xfrm>
            <a:off x="2546497" y="4469474"/>
            <a:ext cx="170736" cy="312911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25" name="Rectangle 24"/>
          <p:cNvSpPr/>
          <p:nvPr/>
        </p:nvSpPr>
        <p:spPr>
          <a:xfrm>
            <a:off x="2902826" y="4469474"/>
            <a:ext cx="128221" cy="312911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26" name="Rectangle 25"/>
          <p:cNvSpPr/>
          <p:nvPr/>
        </p:nvSpPr>
        <p:spPr>
          <a:xfrm>
            <a:off x="3043217" y="4469474"/>
            <a:ext cx="174740" cy="312911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27" name="Rectangle 26"/>
          <p:cNvSpPr/>
          <p:nvPr/>
        </p:nvSpPr>
        <p:spPr>
          <a:xfrm>
            <a:off x="3224318" y="4469474"/>
            <a:ext cx="149828" cy="312911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28" name="Rectangle 27"/>
          <p:cNvSpPr/>
          <p:nvPr/>
        </p:nvSpPr>
        <p:spPr>
          <a:xfrm>
            <a:off x="2722406" y="4469471"/>
            <a:ext cx="174245" cy="312911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29" name="Rectangle 28"/>
          <p:cNvSpPr/>
          <p:nvPr/>
        </p:nvSpPr>
        <p:spPr>
          <a:xfrm>
            <a:off x="3374230" y="4469475"/>
            <a:ext cx="159447" cy="312911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30" name="Rectangle 29"/>
          <p:cNvSpPr/>
          <p:nvPr/>
        </p:nvSpPr>
        <p:spPr>
          <a:xfrm>
            <a:off x="3539132" y="4469472"/>
            <a:ext cx="168398" cy="312911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31" name="Rectangle 30"/>
          <p:cNvSpPr/>
          <p:nvPr/>
        </p:nvSpPr>
        <p:spPr>
          <a:xfrm>
            <a:off x="3713290" y="4469472"/>
            <a:ext cx="185920" cy="312911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32" name="Rectangle 31"/>
          <p:cNvSpPr/>
          <p:nvPr/>
        </p:nvSpPr>
        <p:spPr>
          <a:xfrm>
            <a:off x="4046080" y="4465804"/>
            <a:ext cx="197801" cy="316589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33" name="Rectangle 32"/>
          <p:cNvSpPr/>
          <p:nvPr/>
        </p:nvSpPr>
        <p:spPr>
          <a:xfrm>
            <a:off x="4243667" y="4465801"/>
            <a:ext cx="129199" cy="316589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34" name="Rectangle 33"/>
          <p:cNvSpPr/>
          <p:nvPr/>
        </p:nvSpPr>
        <p:spPr>
          <a:xfrm>
            <a:off x="4373161" y="4465801"/>
            <a:ext cx="197801" cy="316589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35" name="Rectangle 34"/>
          <p:cNvSpPr/>
          <p:nvPr/>
        </p:nvSpPr>
        <p:spPr>
          <a:xfrm>
            <a:off x="3905571" y="4469469"/>
            <a:ext cx="119235" cy="312911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36" name="Rectangle 35"/>
          <p:cNvSpPr/>
          <p:nvPr/>
        </p:nvSpPr>
        <p:spPr>
          <a:xfrm>
            <a:off x="4582292" y="4465800"/>
            <a:ext cx="152399" cy="316589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37" name="Rectangle 36"/>
          <p:cNvSpPr/>
          <p:nvPr/>
        </p:nvSpPr>
        <p:spPr>
          <a:xfrm>
            <a:off x="4743827" y="4465800"/>
            <a:ext cx="142729" cy="316589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38" name="Rectangle 37"/>
          <p:cNvSpPr/>
          <p:nvPr/>
        </p:nvSpPr>
        <p:spPr>
          <a:xfrm>
            <a:off x="4890868" y="4465799"/>
            <a:ext cx="173029" cy="316589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39" name="Rectangle 38"/>
          <p:cNvSpPr/>
          <p:nvPr/>
        </p:nvSpPr>
        <p:spPr>
          <a:xfrm>
            <a:off x="5214643" y="4465798"/>
            <a:ext cx="186137" cy="316589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40" name="Rectangle 39"/>
          <p:cNvSpPr/>
          <p:nvPr/>
        </p:nvSpPr>
        <p:spPr>
          <a:xfrm>
            <a:off x="5402448" y="4465797"/>
            <a:ext cx="129199" cy="316589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41" name="Rectangle 40"/>
          <p:cNvSpPr/>
          <p:nvPr/>
        </p:nvSpPr>
        <p:spPr>
          <a:xfrm>
            <a:off x="5543430" y="4465797"/>
            <a:ext cx="197801" cy="316589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42" name="Rectangle 41"/>
          <p:cNvSpPr/>
          <p:nvPr/>
        </p:nvSpPr>
        <p:spPr>
          <a:xfrm>
            <a:off x="5067604" y="4465798"/>
            <a:ext cx="137501" cy="316589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43" name="Rectangle 42"/>
          <p:cNvSpPr/>
          <p:nvPr/>
        </p:nvSpPr>
        <p:spPr>
          <a:xfrm>
            <a:off x="5747444" y="4465797"/>
            <a:ext cx="152399" cy="316589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44" name="Rectangle 43"/>
          <p:cNvSpPr/>
          <p:nvPr/>
        </p:nvSpPr>
        <p:spPr>
          <a:xfrm>
            <a:off x="5901958" y="4465797"/>
            <a:ext cx="165768" cy="316589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45" name="Rectangle 44"/>
          <p:cNvSpPr/>
          <p:nvPr/>
        </p:nvSpPr>
        <p:spPr>
          <a:xfrm>
            <a:off x="6080664" y="4465796"/>
            <a:ext cx="164782" cy="316589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46" name="Rectangle 45"/>
          <p:cNvSpPr/>
          <p:nvPr/>
        </p:nvSpPr>
        <p:spPr>
          <a:xfrm>
            <a:off x="6399212" y="4465794"/>
            <a:ext cx="197801" cy="316589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47" name="Rectangle 46"/>
          <p:cNvSpPr/>
          <p:nvPr/>
        </p:nvSpPr>
        <p:spPr>
          <a:xfrm>
            <a:off x="6726724" y="4469468"/>
            <a:ext cx="194456" cy="312911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48" name="Rectangle 47"/>
          <p:cNvSpPr/>
          <p:nvPr/>
        </p:nvSpPr>
        <p:spPr>
          <a:xfrm>
            <a:off x="6933060" y="4469468"/>
            <a:ext cx="119287" cy="312911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49" name="Rectangle 48"/>
          <p:cNvSpPr/>
          <p:nvPr/>
        </p:nvSpPr>
        <p:spPr>
          <a:xfrm>
            <a:off x="6257064" y="4465795"/>
            <a:ext cx="137501" cy="316589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50" name="Rectangle 49"/>
          <p:cNvSpPr/>
          <p:nvPr/>
        </p:nvSpPr>
        <p:spPr>
          <a:xfrm>
            <a:off x="7054164" y="4469469"/>
            <a:ext cx="196659" cy="312911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51" name="Rectangle 50"/>
          <p:cNvSpPr/>
          <p:nvPr/>
        </p:nvSpPr>
        <p:spPr>
          <a:xfrm>
            <a:off x="7252738" y="4469466"/>
            <a:ext cx="136895" cy="312911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52" name="Rectangle 51"/>
          <p:cNvSpPr/>
          <p:nvPr/>
        </p:nvSpPr>
        <p:spPr>
          <a:xfrm>
            <a:off x="7403159" y="4469466"/>
            <a:ext cx="171089" cy="312911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57" name="Rectangle 56"/>
          <p:cNvSpPr/>
          <p:nvPr/>
        </p:nvSpPr>
        <p:spPr>
          <a:xfrm>
            <a:off x="6598023" y="4465794"/>
            <a:ext cx="124838" cy="316589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</p:spTree>
    <p:extLst>
      <p:ext uri="{BB962C8B-B14F-4D97-AF65-F5344CB8AC3E}">
        <p14:creationId xmlns:p14="http://schemas.microsoft.com/office/powerpoint/2010/main" val="3944098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</a:t>
            </a:r>
            <a:r>
              <a:rPr lang="en-US" noProof="1">
                <a:cs typeface="Consolas" panose="020B0609020204030204" pitchFamily="49" charset="0"/>
              </a:rPr>
              <a:t>–</a:t>
            </a:r>
            <a:r>
              <a:rPr lang="en-US" noProof="1" smtClean="0">
                <a:latin typeface="+mj-lt"/>
                <a:cs typeface="Consolas" panose="020B0609020204030204" pitchFamily="49" charset="0"/>
              </a:rPr>
              <a:t> 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Matches any word </a:t>
            </a:r>
            <a:r>
              <a:rPr lang="en-US" noProof="1" smtClean="0">
                <a:latin typeface="+mj-lt"/>
                <a:cs typeface="Consolas" panose="020B0609020204030204" pitchFamily="49" charset="0"/>
              </a:rPr>
              <a:t>character (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en-US" noProof="1" smtClean="0">
                <a:latin typeface="+mj-lt"/>
                <a:cs typeface="Consolas" panose="020B0609020204030204" pitchFamily="49" charset="0"/>
              </a:rPr>
              <a:t>-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z</a:t>
            </a:r>
            <a:r>
              <a:rPr lang="en-US" noProof="1" smtClean="0">
                <a:latin typeface="+mj-lt"/>
                <a:cs typeface="Consolas" panose="020B0609020204030204" pitchFamily="49" charset="0"/>
              </a:rPr>
              <a:t>,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en-US" noProof="1" smtClean="0">
                <a:latin typeface="+mj-lt"/>
                <a:cs typeface="Consolas" panose="020B0609020204030204" pitchFamily="49" charset="0"/>
              </a:rPr>
              <a:t>-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Z</a:t>
            </a:r>
            <a:r>
              <a:rPr lang="en-US" noProof="1" smtClean="0">
                <a:latin typeface="+mj-lt"/>
                <a:cs typeface="Consolas" panose="020B0609020204030204" pitchFamily="49" charset="0"/>
              </a:rPr>
              <a:t>,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noProof="1" smtClean="0">
                <a:latin typeface="+mj-lt"/>
                <a:cs typeface="Consolas" panose="020B0609020204030204" pitchFamily="49" charset="0"/>
              </a:rPr>
              <a:t>-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9</a:t>
            </a:r>
            <a:r>
              <a:rPr lang="en-US" noProof="1" smtClean="0">
                <a:latin typeface="+mj-lt"/>
                <a:cs typeface="Consolas" panose="020B0609020204030204" pitchFamily="49" charset="0"/>
              </a:rPr>
              <a:t>,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noProof="1" smtClean="0">
                <a:latin typeface="+mj-lt"/>
                <a:cs typeface="Consolas" panose="020B0609020204030204" pitchFamily="49" charset="0"/>
              </a:rPr>
              <a:t>)</a:t>
            </a:r>
          </a:p>
          <a:p>
            <a:pPr lvl="1"/>
            <a:endParaRPr lang="en-US" noProof="1" smtClean="0">
              <a:latin typeface="+mj-lt"/>
              <a:cs typeface="Consolas" panose="020B0609020204030204" pitchFamily="49" charset="0"/>
            </a:endParaRPr>
          </a:p>
          <a:p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\W</a:t>
            </a:r>
            <a:r>
              <a:rPr lang="en-US" noProof="1" smtClean="0">
                <a:latin typeface="+mj-lt"/>
                <a:cs typeface="Consolas" panose="020B0609020204030204" pitchFamily="49" charset="0"/>
              </a:rPr>
              <a:t> – Matches any non-word character (the opposite of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\w</a:t>
            </a:r>
            <a:r>
              <a:rPr lang="en-US" noProof="1" smtClean="0">
                <a:latin typeface="+mj-lt"/>
                <a:cs typeface="Consolas" panose="020B0609020204030204" pitchFamily="49" charset="0"/>
              </a:rPr>
              <a:t>)</a:t>
            </a:r>
          </a:p>
          <a:p>
            <a:endParaRPr lang="en-US" noProof="1">
              <a:latin typeface="+mj-lt"/>
              <a:cs typeface="Consolas" panose="020B0609020204030204" pitchFamily="49" charset="0"/>
            </a:endParaRPr>
          </a:p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\s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</a:t>
            </a:r>
            <a:r>
              <a:rPr lang="en-US" noProof="1">
                <a:cs typeface="Consolas" panose="020B0609020204030204" pitchFamily="49" charset="0"/>
              </a:rPr>
              <a:t>–</a:t>
            </a:r>
            <a:r>
              <a:rPr lang="en-US" noProof="1" smtClean="0">
                <a:latin typeface="+mj-lt"/>
                <a:cs typeface="Consolas" panose="020B0609020204030204" pitchFamily="49" charset="0"/>
              </a:rPr>
              <a:t> 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Matches any white-space </a:t>
            </a:r>
            <a:r>
              <a:rPr lang="en-US" noProof="1" smtClean="0">
                <a:latin typeface="+mj-lt"/>
                <a:cs typeface="Consolas" panose="020B0609020204030204" pitchFamily="49" charset="0"/>
              </a:rPr>
              <a:t>character</a:t>
            </a:r>
          </a:p>
          <a:p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\S</a:t>
            </a:r>
            <a:r>
              <a:rPr lang="en-US" noProof="1" smtClean="0">
                <a:cs typeface="Consolas" panose="020B0609020204030204" pitchFamily="49" charset="0"/>
              </a:rPr>
              <a:t> </a:t>
            </a:r>
            <a:r>
              <a:rPr lang="en-US" noProof="1">
                <a:cs typeface="Consolas" panose="020B0609020204030204" pitchFamily="49" charset="0"/>
              </a:rPr>
              <a:t>– Matches any </a:t>
            </a:r>
            <a:r>
              <a:rPr lang="en-US" noProof="1" smtClean="0">
                <a:cs typeface="Consolas" panose="020B0609020204030204" pitchFamily="49" charset="0"/>
              </a:rPr>
              <a:t>non-white-space character (opposite of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\s</a:t>
            </a:r>
            <a:r>
              <a:rPr lang="en-US" noProof="1" smtClean="0">
                <a:cs typeface="Consolas" panose="020B0609020204030204" pitchFamily="49" charset="0"/>
              </a:rPr>
              <a:t>)</a:t>
            </a:r>
            <a:endParaRPr lang="en-US" noProof="1">
              <a:latin typeface="+mj-lt"/>
              <a:cs typeface="Consolas" panose="020B0609020204030204" pitchFamily="49" charset="0"/>
            </a:endParaRPr>
          </a:p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\d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</a:t>
            </a:r>
            <a:r>
              <a:rPr lang="en-US" noProof="1">
                <a:cs typeface="Consolas" panose="020B0609020204030204" pitchFamily="49" charset="0"/>
              </a:rPr>
              <a:t>–</a:t>
            </a:r>
            <a:r>
              <a:rPr lang="en-US" noProof="1" smtClean="0">
                <a:latin typeface="+mj-lt"/>
                <a:cs typeface="Consolas" panose="020B0609020204030204" pitchFamily="49" charset="0"/>
              </a:rPr>
              <a:t> 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Matches any decimal </a:t>
            </a:r>
            <a:r>
              <a:rPr lang="en-US" noProof="1" smtClean="0">
                <a:latin typeface="+mj-lt"/>
                <a:cs typeface="Consolas" panose="020B0609020204030204" pitchFamily="49" charset="0"/>
              </a:rPr>
              <a:t>digit</a:t>
            </a:r>
          </a:p>
          <a:p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\D</a:t>
            </a:r>
            <a:r>
              <a:rPr lang="en-US" noProof="1" smtClean="0">
                <a:cs typeface="Consolas" panose="020B0609020204030204" pitchFamily="49" charset="0"/>
              </a:rPr>
              <a:t> </a:t>
            </a:r>
            <a:r>
              <a:rPr lang="en-US" noProof="1">
                <a:cs typeface="Consolas" panose="020B0609020204030204" pitchFamily="49" charset="0"/>
              </a:rPr>
              <a:t>– Matches any </a:t>
            </a:r>
            <a:r>
              <a:rPr lang="en-US" noProof="1" smtClean="0">
                <a:cs typeface="Consolas" panose="020B0609020204030204" pitchFamily="49" charset="0"/>
              </a:rPr>
              <a:t>non-digit character (opposite of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\d</a:t>
            </a:r>
            <a:r>
              <a:rPr lang="en-US" noProof="1" smtClean="0">
                <a:cs typeface="Consolas" panose="020B0609020204030204" pitchFamily="49" charset="0"/>
              </a:rPr>
              <a:t>)</a:t>
            </a:r>
            <a:endParaRPr lang="en-US" noProof="1">
              <a:cs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Character Classes (3)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60412" y="1905000"/>
            <a:ext cx="103632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cd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09_ &amp;*^ </a:t>
            </a:r>
            <a:r>
              <a:rPr lang="bg-BG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Ю-Я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51977" y="1981206"/>
            <a:ext cx="161706" cy="316589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7" name="Rectangle 6"/>
          <p:cNvSpPr/>
          <p:nvPr/>
        </p:nvSpPr>
        <p:spPr>
          <a:xfrm>
            <a:off x="1013684" y="1981203"/>
            <a:ext cx="168660" cy="316589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8" name="Rectangle 7"/>
          <p:cNvSpPr/>
          <p:nvPr/>
        </p:nvSpPr>
        <p:spPr>
          <a:xfrm>
            <a:off x="1182344" y="1981203"/>
            <a:ext cx="181114" cy="316589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10" name="Rectangle 9"/>
          <p:cNvSpPr/>
          <p:nvPr/>
        </p:nvSpPr>
        <p:spPr>
          <a:xfrm>
            <a:off x="1671159" y="1981200"/>
            <a:ext cx="186097" cy="316589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11" name="Rectangle 10"/>
          <p:cNvSpPr/>
          <p:nvPr/>
        </p:nvSpPr>
        <p:spPr>
          <a:xfrm>
            <a:off x="1363458" y="1981200"/>
            <a:ext cx="174105" cy="316589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17" name="Rectangle 16"/>
          <p:cNvSpPr/>
          <p:nvPr/>
        </p:nvSpPr>
        <p:spPr>
          <a:xfrm>
            <a:off x="1857257" y="1988044"/>
            <a:ext cx="174106" cy="309746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18" name="Rectangle 17"/>
          <p:cNvSpPr/>
          <p:nvPr/>
        </p:nvSpPr>
        <p:spPr>
          <a:xfrm>
            <a:off x="2031362" y="1988044"/>
            <a:ext cx="187289" cy="309746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760412" y="3246612"/>
            <a:ext cx="103632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cd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09_ &amp;*^ </a:t>
            </a:r>
            <a:r>
              <a:rPr lang="bg-BG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Ю-Я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525869" y="3319149"/>
            <a:ext cx="161706" cy="316589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22" name="Rectangle 21"/>
          <p:cNvSpPr/>
          <p:nvPr/>
        </p:nvSpPr>
        <p:spPr>
          <a:xfrm>
            <a:off x="2218652" y="3319148"/>
            <a:ext cx="132222" cy="316589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23" name="Rectangle 22"/>
          <p:cNvSpPr/>
          <p:nvPr/>
        </p:nvSpPr>
        <p:spPr>
          <a:xfrm>
            <a:off x="2354901" y="3319145"/>
            <a:ext cx="193187" cy="316589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24" name="Rectangle 23"/>
          <p:cNvSpPr/>
          <p:nvPr/>
        </p:nvSpPr>
        <p:spPr>
          <a:xfrm>
            <a:off x="2548088" y="3318061"/>
            <a:ext cx="161706" cy="316589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25" name="Rectangle 24"/>
          <p:cNvSpPr/>
          <p:nvPr/>
        </p:nvSpPr>
        <p:spPr>
          <a:xfrm>
            <a:off x="2709794" y="3318061"/>
            <a:ext cx="161706" cy="316589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26" name="Rectangle 25"/>
          <p:cNvSpPr/>
          <p:nvPr/>
        </p:nvSpPr>
        <p:spPr>
          <a:xfrm>
            <a:off x="2871500" y="3318061"/>
            <a:ext cx="161706" cy="316589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27" name="Rectangle 26"/>
          <p:cNvSpPr/>
          <p:nvPr/>
        </p:nvSpPr>
        <p:spPr>
          <a:xfrm>
            <a:off x="3037234" y="3318058"/>
            <a:ext cx="161706" cy="316589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28" name="Rectangle 27"/>
          <p:cNvSpPr/>
          <p:nvPr/>
        </p:nvSpPr>
        <p:spPr>
          <a:xfrm>
            <a:off x="3211386" y="3318058"/>
            <a:ext cx="161706" cy="316589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29" name="Rectangle 28"/>
          <p:cNvSpPr/>
          <p:nvPr/>
        </p:nvSpPr>
        <p:spPr>
          <a:xfrm>
            <a:off x="3384401" y="3318058"/>
            <a:ext cx="161706" cy="316589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</p:spTree>
    <p:extLst>
      <p:ext uri="{BB962C8B-B14F-4D97-AF65-F5344CB8AC3E}">
        <p14:creationId xmlns:p14="http://schemas.microsoft.com/office/powerpoint/2010/main" val="3856161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Character Classes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5122" name="Picture 2" descr="http://i.stack.imgur.com/K9TaR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469284" y="1752600"/>
            <a:ext cx="8915400" cy="30099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8971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Quantifiers</a:t>
            </a:r>
            <a:endParaRPr lang="en-US" dirty="0"/>
          </a:p>
        </p:txBody>
      </p:sp>
      <p:pic>
        <p:nvPicPr>
          <p:cNvPr id="6146" name="Picture 2" descr="http://opsmgt.edublogs.org/files/2014/09/quantity-183soo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660" y="2209800"/>
            <a:ext cx="5743575" cy="244792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33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Aft>
                <a:spcPts val="2000"/>
              </a:spcAft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- Matches the previous </a:t>
            </a:r>
            <a:r>
              <a:rPr lang="en-US" noProof="1" smtClean="0">
                <a:latin typeface="+mj-lt"/>
                <a:cs typeface="Consolas" panose="020B0609020204030204" pitchFamily="49" charset="0"/>
              </a:rPr>
              <a:t>element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+mj-lt"/>
                <a:cs typeface="Consolas" panose="020B0609020204030204" pitchFamily="49" charset="0"/>
              </a:rPr>
              <a:t>zero 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or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+mj-lt"/>
                <a:cs typeface="Consolas" panose="020B0609020204030204" pitchFamily="49" charset="0"/>
              </a:rPr>
              <a:t> more </a:t>
            </a:r>
            <a:r>
              <a:rPr lang="en-US" noProof="1" smtClean="0">
                <a:latin typeface="+mj-lt"/>
                <a:cs typeface="Consolas" panose="020B0609020204030204" pitchFamily="49" charset="0"/>
              </a:rPr>
              <a:t>times</a:t>
            </a:r>
          </a:p>
          <a:p>
            <a:pPr>
              <a:lnSpc>
                <a:spcPct val="100000"/>
              </a:lnSpc>
            </a:pPr>
            <a:endParaRPr lang="en-US" noProof="1" smtClean="0">
              <a:latin typeface="+mj-lt"/>
              <a:cs typeface="Consolas" panose="020B0609020204030204" pitchFamily="49" charset="0"/>
            </a:endParaRPr>
          </a:p>
          <a:p>
            <a:pPr>
              <a:lnSpc>
                <a:spcPct val="100000"/>
              </a:lnSpc>
              <a:spcAft>
                <a:spcPts val="2000"/>
              </a:spcAft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lang="en-US" noProof="1" smtClean="0">
                <a:latin typeface="+mj-lt"/>
                <a:cs typeface="Consolas" panose="020B0609020204030204" pitchFamily="49" charset="0"/>
              </a:rPr>
              <a:t> - Matches the previous element </a:t>
            </a:r>
            <a:r>
              <a:rPr lang="en-US" noProof="1" smtClean="0">
                <a:solidFill>
                  <a:schemeClr val="tx2">
                    <a:lumMod val="75000"/>
                  </a:schemeClr>
                </a:solidFill>
                <a:latin typeface="+mj-lt"/>
                <a:cs typeface="Consolas" panose="020B0609020204030204" pitchFamily="49" charset="0"/>
              </a:rPr>
              <a:t>one 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or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+mj-lt"/>
                <a:cs typeface="Consolas" panose="020B0609020204030204" pitchFamily="49" charset="0"/>
              </a:rPr>
              <a:t> more </a:t>
            </a:r>
            <a:r>
              <a:rPr lang="en-US" noProof="1" smtClean="0">
                <a:latin typeface="+mj-lt"/>
                <a:cs typeface="Consolas" panose="020B0609020204030204" pitchFamily="49" charset="0"/>
              </a:rPr>
              <a:t>times</a:t>
            </a:r>
          </a:p>
          <a:p>
            <a:pPr>
              <a:lnSpc>
                <a:spcPct val="100000"/>
              </a:lnSpc>
            </a:pPr>
            <a:endParaRPr lang="en-US" b="1" noProof="1" smtClean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100000"/>
              </a:lnSpc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?</a:t>
            </a:r>
            <a:r>
              <a:rPr lang="en-US" noProof="1" smtClean="0">
                <a:latin typeface="+mj-lt"/>
                <a:cs typeface="Consolas" panose="020B0609020204030204" pitchFamily="49" charset="0"/>
              </a:rPr>
              <a:t> 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- Matches the previous element </a:t>
            </a:r>
            <a:r>
              <a:rPr lang="en-US" noProof="1" smtClean="0">
                <a:solidFill>
                  <a:schemeClr val="tx2">
                    <a:lumMod val="75000"/>
                  </a:schemeClr>
                </a:solidFill>
                <a:latin typeface="+mj-lt"/>
                <a:cs typeface="Consolas" panose="020B0609020204030204" pitchFamily="49" charset="0"/>
              </a:rPr>
              <a:t>zero 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or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+mj-lt"/>
                <a:cs typeface="Consolas" panose="020B0609020204030204" pitchFamily="49" charset="0"/>
              </a:rPr>
              <a:t> one </a:t>
            </a:r>
            <a:r>
              <a:rPr lang="en-US" noProof="1" smtClean="0">
                <a:latin typeface="+mj-lt"/>
                <a:cs typeface="Consolas" panose="020B0609020204030204" pitchFamily="49" charset="0"/>
              </a:rPr>
              <a:t>time</a:t>
            </a:r>
            <a:endParaRPr lang="en-US" noProof="1">
              <a:latin typeface="+mj-lt"/>
              <a:cs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Quantifiers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256212" y="1798963"/>
            <a:ext cx="2895600" cy="83099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+359885976002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</a:p>
        </p:txBody>
      </p:sp>
      <p:sp>
        <p:nvSpPr>
          <p:cNvPr id="8" name="Rectangle 7"/>
          <p:cNvSpPr/>
          <p:nvPr/>
        </p:nvSpPr>
        <p:spPr>
          <a:xfrm>
            <a:off x="5332412" y="1895814"/>
            <a:ext cx="2286000" cy="346501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9" name="Rectangle 8"/>
          <p:cNvSpPr/>
          <p:nvPr/>
        </p:nvSpPr>
        <p:spPr>
          <a:xfrm>
            <a:off x="5332412" y="2282537"/>
            <a:ext cx="187289" cy="309746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5256212" y="4807803"/>
            <a:ext cx="2895600" cy="83099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+359885976002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836612" y="1974727"/>
            <a:ext cx="28956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\+\d*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836612" y="3499352"/>
            <a:ext cx="28956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\+\</a:t>
            </a:r>
            <a:r>
              <a:rPr lang="en-US" b="1" noProof="1" smtClean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d+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5256212" y="3283803"/>
            <a:ext cx="2895600" cy="83099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+359885976002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</a:p>
        </p:txBody>
      </p:sp>
      <p:sp>
        <p:nvSpPr>
          <p:cNvPr id="17" name="Rectangle 16"/>
          <p:cNvSpPr/>
          <p:nvPr/>
        </p:nvSpPr>
        <p:spPr>
          <a:xfrm>
            <a:off x="5332412" y="3381219"/>
            <a:ext cx="2286000" cy="346501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836612" y="4832304"/>
            <a:ext cx="28956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\+\</a:t>
            </a:r>
            <a:r>
              <a:rPr lang="en-US" b="1" noProof="1" smtClean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d?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5333555" y="5293969"/>
            <a:ext cx="187289" cy="309746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20" name="Rectangle 19"/>
          <p:cNvSpPr/>
          <p:nvPr/>
        </p:nvSpPr>
        <p:spPr>
          <a:xfrm>
            <a:off x="5332411" y="4900960"/>
            <a:ext cx="381001" cy="309746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21" name="TextBox 20"/>
          <p:cNvSpPr txBox="1"/>
          <p:nvPr/>
        </p:nvSpPr>
        <p:spPr>
          <a:xfrm>
            <a:off x="4156651" y="1956038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endParaRPr lang="en-US" sz="28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187824" y="3466110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endParaRPr lang="en-US" sz="28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187824" y="4832304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endParaRPr lang="en-US" sz="28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9255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n}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- Matches the previous element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+mj-lt"/>
                <a:cs typeface="Consolas" panose="020B0609020204030204" pitchFamily="49" charset="0"/>
              </a:rPr>
              <a:t>exactly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+mj-lt"/>
                <a:cs typeface="Consolas" panose="020B0609020204030204" pitchFamily="49" charset="0"/>
              </a:rPr>
              <a:t> </a:t>
            </a:r>
            <a:r>
              <a:rPr lang="en-US" noProof="1" smtClean="0">
                <a:latin typeface="+mj-lt"/>
                <a:cs typeface="Consolas" panose="020B0609020204030204" pitchFamily="49" charset="0"/>
              </a:rPr>
              <a:t>times</a:t>
            </a:r>
          </a:p>
          <a:p>
            <a:pPr marL="0" indent="0">
              <a:buNone/>
            </a:pPr>
            <a:endParaRPr lang="en-US" noProof="1">
              <a:latin typeface="+mj-lt"/>
              <a:cs typeface="Consolas" panose="020B0609020204030204" pitchFamily="49" charset="0"/>
            </a:endParaRPr>
          </a:p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{n,}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- Matches the previous element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+mj-lt"/>
                <a:cs typeface="Consolas" panose="020B0609020204030204" pitchFamily="49" charset="0"/>
              </a:rPr>
              <a:t>at least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+mj-lt"/>
                <a:cs typeface="Consolas" panose="020B0609020204030204" pitchFamily="49" charset="0"/>
              </a:rPr>
              <a:t>n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+mj-lt"/>
                <a:cs typeface="Consolas" panose="020B0609020204030204" pitchFamily="49" charset="0"/>
              </a:rPr>
              <a:t> </a:t>
            </a:r>
            <a:r>
              <a:rPr lang="en-US" noProof="1" smtClean="0">
                <a:latin typeface="+mj-lt"/>
                <a:cs typeface="Consolas" panose="020B0609020204030204" pitchFamily="49" charset="0"/>
              </a:rPr>
              <a:t>times</a:t>
            </a:r>
          </a:p>
          <a:p>
            <a:endParaRPr lang="en-US" noProof="1">
              <a:solidFill>
                <a:schemeClr val="tx2">
                  <a:lumMod val="75000"/>
                </a:schemeClr>
              </a:solidFill>
              <a:latin typeface="+mj-lt"/>
              <a:cs typeface="Consolas" panose="020B0609020204030204" pitchFamily="49" charset="0"/>
            </a:endParaRPr>
          </a:p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{n,m}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- Matches the previous element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+mj-lt"/>
                <a:cs typeface="Consolas" panose="020B0609020204030204" pitchFamily="49" charset="0"/>
              </a:rPr>
              <a:t>at least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+mj-lt"/>
                <a:cs typeface="Consolas" panose="020B0609020204030204" pitchFamily="49" charset="0"/>
              </a:rPr>
              <a:t> 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times, but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+mj-lt"/>
                <a:cs typeface="Consolas" panose="020B0609020204030204" pitchFamily="49" charset="0"/>
              </a:rPr>
              <a:t> no more than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+mj-lt"/>
                <a:cs typeface="Consolas" panose="020B0609020204030204" pitchFamily="49" charset="0"/>
              </a:rPr>
              <a:t> </a:t>
            </a:r>
            <a:r>
              <a:rPr lang="en-US" noProof="1" smtClean="0">
                <a:latin typeface="+mj-lt"/>
                <a:cs typeface="Consolas" panose="020B0609020204030204" pitchFamily="49" charset="0"/>
              </a:rPr>
              <a:t>times</a:t>
            </a:r>
          </a:p>
          <a:p>
            <a:endParaRPr lang="en-US" noProof="1">
              <a:solidFill>
                <a:schemeClr val="tx2">
                  <a:lumMod val="75000"/>
                </a:schemeClr>
              </a:solidFill>
              <a:latin typeface="+mj-lt"/>
              <a:cs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Quantifiers (2)</a:t>
            </a:r>
            <a:endParaRPr lang="en-US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4799012" y="1752600"/>
            <a:ext cx="28956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+359885976002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836612" y="1787236"/>
            <a:ext cx="28956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\+\d{5}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875212" y="1810181"/>
            <a:ext cx="990600" cy="346501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836612" y="3350291"/>
            <a:ext cx="28956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\+\d{5,}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4799012" y="3350290"/>
            <a:ext cx="28956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+359885976002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891922" y="3416547"/>
            <a:ext cx="2269289" cy="346501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836612" y="5257800"/>
            <a:ext cx="28956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\+\d{5,7}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4799012" y="5257799"/>
            <a:ext cx="28956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+359885976002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875213" y="5333908"/>
            <a:ext cx="1371600" cy="346501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16" name="TextBox 15"/>
          <p:cNvSpPr txBox="1"/>
          <p:nvPr/>
        </p:nvSpPr>
        <p:spPr>
          <a:xfrm>
            <a:off x="3960812" y="1738681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endParaRPr lang="en-US" sz="28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976723" y="3306053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endParaRPr lang="en-US" sz="28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976723" y="5196244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endParaRPr lang="en-US" sz="28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8499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Quantifiers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7170" name="Picture 2" descr="http://themarketingnutz.com/wp-content/uploads/2013/10/photodune-2292250-quality-and-quantity-computer-keys-showing-choice-between-excell-x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4212" y="1828800"/>
            <a:ext cx="2819400" cy="281940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4039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5199200"/>
            <a:ext cx="8938472" cy="820600"/>
          </a:xfrm>
        </p:spPr>
        <p:txBody>
          <a:bodyPr/>
          <a:lstStyle/>
          <a:p>
            <a:r>
              <a:rPr lang="en-US" dirty="0" smtClean="0"/>
              <a:t>Anchors</a:t>
            </a:r>
            <a:endParaRPr lang="en-US" dirty="0"/>
          </a:p>
        </p:txBody>
      </p:sp>
      <p:pic>
        <p:nvPicPr>
          <p:cNvPr id="4" name="image4.ti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60588" y="1676400"/>
            <a:ext cx="5509719" cy="316808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02795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2393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47675" indent="-447675">
              <a:lnSpc>
                <a:spcPct val="100000"/>
              </a:lnSpc>
              <a:buFont typeface="+mj-lt"/>
              <a:buAutoNum type="arabicPeriod"/>
            </a:pPr>
            <a:r>
              <a:rPr lang="en-US" sz="3800" dirty="0"/>
              <a:t>Regular </a:t>
            </a:r>
            <a:r>
              <a:rPr lang="en-US" sz="3800" dirty="0" smtClean="0"/>
              <a:t>Expressions</a:t>
            </a:r>
          </a:p>
          <a:p>
            <a:pPr marL="876246" lvl="1" indent="-571500">
              <a:lnSpc>
                <a:spcPct val="100000"/>
              </a:lnSpc>
            </a:pPr>
            <a:r>
              <a:rPr lang="en-US" sz="3600" dirty="0" smtClean="0"/>
              <a:t>Characters</a:t>
            </a:r>
          </a:p>
          <a:p>
            <a:pPr marL="876246" lvl="1" indent="-571500">
              <a:lnSpc>
                <a:spcPct val="100000"/>
              </a:lnSpc>
            </a:pPr>
            <a:r>
              <a:rPr lang="en-US" sz="3600" dirty="0" smtClean="0"/>
              <a:t>Operators</a:t>
            </a:r>
          </a:p>
          <a:p>
            <a:pPr marL="876246" lvl="1" indent="-571500">
              <a:lnSpc>
                <a:spcPct val="100000"/>
              </a:lnSpc>
            </a:pPr>
            <a:r>
              <a:rPr lang="en-US" sz="3600" dirty="0" smtClean="0"/>
              <a:t>Constructs</a:t>
            </a:r>
            <a:endParaRPr lang="en-US" sz="3800" dirty="0"/>
          </a:p>
          <a:p>
            <a:pPr marL="447675" indent="-447675">
              <a:lnSpc>
                <a:spcPct val="100000"/>
              </a:lnSpc>
              <a:buFont typeface="+mj-lt"/>
              <a:buAutoNum type="arabicPeriod"/>
            </a:pPr>
            <a:r>
              <a:rPr lang="en-US" sz="3800" dirty="0" smtClean="0"/>
              <a:t>Regular Expressions in C#</a:t>
            </a:r>
          </a:p>
          <a:p>
            <a:pPr marL="447675" indent="-447675">
              <a:lnSpc>
                <a:spcPct val="100000"/>
              </a:lnSpc>
              <a:buFont typeface="+mj-lt"/>
              <a:buAutoNum type="arabicPeriod"/>
            </a:pPr>
            <a:r>
              <a:rPr lang="en-US" sz="3800" dirty="0"/>
              <a:t>Helpful </a:t>
            </a:r>
            <a:r>
              <a:rPr lang="en-US" sz="3800" dirty="0" smtClean="0"/>
              <a:t>Resources</a:t>
            </a:r>
            <a:endParaRPr lang="en-US" sz="3800" dirty="0"/>
          </a:p>
        </p:txBody>
      </p:sp>
      <p:sp>
        <p:nvSpPr>
          <p:cNvPr id="423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 of Contents</a:t>
            </a:r>
            <a:endParaRPr lang="bg-BG" dirty="0"/>
          </a:p>
        </p:txBody>
      </p:sp>
      <p:pic>
        <p:nvPicPr>
          <p:cNvPr id="8" name="Picture 2" descr="http://www.graphicsfuel.com/wp-content/uploads/2012/07/books-icon-51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94612" y="1371600"/>
            <a:ext cx="3581400" cy="358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5805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^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- The match must start at the beginning of the string or line</a:t>
            </a:r>
          </a:p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- The match must occur at the end of the string or before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</a:p>
          <a:p>
            <a:pPr lvl="1"/>
            <a:r>
              <a:rPr lang="en-US" noProof="1" smtClean="0">
                <a:latin typeface="+mj-lt"/>
                <a:cs typeface="Consolas" panose="020B0609020204030204" pitchFamily="49" charset="0"/>
              </a:rPr>
              <a:t>Example – username validation pattern:</a:t>
            </a:r>
          </a:p>
          <a:p>
            <a:pPr lvl="1"/>
            <a:endParaRPr lang="en-US" noProof="1">
              <a:latin typeface="+mj-lt"/>
              <a:cs typeface="Consolas" panose="020B0609020204030204" pitchFamily="49" charset="0"/>
            </a:endParaRPr>
          </a:p>
          <a:p>
            <a:pPr lvl="1"/>
            <a:endParaRPr lang="en-US" noProof="1" smtClean="0">
              <a:latin typeface="+mj-lt"/>
              <a:cs typeface="Consolas" panose="020B0609020204030204" pitchFamily="49" charset="0"/>
            </a:endParaRPr>
          </a:p>
          <a:p>
            <a:pPr lvl="1"/>
            <a:endParaRPr lang="en-US" noProof="1">
              <a:latin typeface="+mj-lt"/>
              <a:cs typeface="Consolas" panose="020B0609020204030204" pitchFamily="49" charset="0"/>
            </a:endParaRPr>
          </a:p>
          <a:p>
            <a:pPr lvl="2">
              <a:spcBef>
                <a:spcPts val="1500"/>
              </a:spcBef>
            </a:pPr>
            <a:r>
              <a:rPr lang="en-US" noProof="1" smtClean="0">
                <a:latin typeface="+mj-lt"/>
                <a:cs typeface="Consolas" panose="020B0609020204030204" pitchFamily="49" charset="0"/>
              </a:rPr>
              <a:t>Note: Test one by one,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+mj-lt"/>
                <a:cs typeface="Consolas" panose="020B0609020204030204" pitchFamily="49" charset="0"/>
              </a:rPr>
              <a:t>$</a:t>
            </a:r>
            <a:r>
              <a:rPr lang="en-US" noProof="1" smtClean="0">
                <a:latin typeface="+mj-lt"/>
                <a:cs typeface="Consolas" panose="020B0609020204030204" pitchFamily="49" charset="0"/>
              </a:rPr>
              <a:t> asserts string end</a:t>
            </a:r>
            <a:endParaRPr lang="en-US" noProof="1">
              <a:latin typeface="+mj-lt"/>
              <a:cs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Anchors</a:t>
            </a:r>
            <a:endParaRPr lang="en-US" dirty="0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7618412" y="2590800"/>
            <a:ext cx="24384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^\w{6,12}$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912812" y="3243801"/>
            <a:ext cx="10287000" cy="193899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jeff_butt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short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johnny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too_long_username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!lleg@l_ch@rs</a:t>
            </a:r>
          </a:p>
        </p:txBody>
      </p:sp>
      <p:sp>
        <p:nvSpPr>
          <p:cNvPr id="21" name="Rectangle 20"/>
          <p:cNvSpPr/>
          <p:nvPr/>
        </p:nvSpPr>
        <p:spPr>
          <a:xfrm>
            <a:off x="989013" y="3311099"/>
            <a:ext cx="1600200" cy="346501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23" name="Rectangle 22"/>
          <p:cNvSpPr/>
          <p:nvPr/>
        </p:nvSpPr>
        <p:spPr>
          <a:xfrm>
            <a:off x="989011" y="4057544"/>
            <a:ext cx="1066801" cy="346501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pic>
        <p:nvPicPr>
          <p:cNvPr id="1026" name="Picture 2" descr="http://to-hatch.co.uk/wp-content/uploads/2011/09/shutterstock_80294515-578x38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9016" y="3252540"/>
            <a:ext cx="2755954" cy="1821410"/>
          </a:xfrm>
          <a:prstGeom prst="rect">
            <a:avLst/>
          </a:prstGeom>
          <a:noFill/>
          <a:effectLst>
            <a:softEdge rad="635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5195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\b</a:t>
            </a:r>
            <a:r>
              <a:rPr lang="en-US" noProof="1">
                <a:cs typeface="Consolas" panose="020B0609020204030204" pitchFamily="49" charset="0"/>
              </a:rPr>
              <a:t> - The match must occur on a boundary between a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\w</a:t>
            </a:r>
            <a:r>
              <a:rPr lang="en-US" noProof="1">
                <a:cs typeface="Consolas" panose="020B0609020204030204" pitchFamily="49" charset="0"/>
              </a:rPr>
              <a:t> (alphanumeric) and a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\W</a:t>
            </a:r>
            <a:r>
              <a:rPr lang="en-US" noProof="1">
                <a:cs typeface="Consolas" panose="020B0609020204030204" pitchFamily="49" charset="0"/>
              </a:rPr>
              <a:t> (non-alphanumeric) character </a:t>
            </a:r>
            <a:endParaRPr lang="en-US" noProof="1" smtClean="0">
              <a:cs typeface="Consolas" panose="020B0609020204030204" pitchFamily="49" charset="0"/>
            </a:endParaRPr>
          </a:p>
          <a:p>
            <a:endParaRPr lang="en-US" noProof="1">
              <a:solidFill>
                <a:schemeClr val="tx2">
                  <a:lumMod val="75000"/>
                </a:schemeClr>
              </a:solidFill>
              <a:cs typeface="Consolas" panose="020B0609020204030204" pitchFamily="49" charset="0"/>
            </a:endParaRPr>
          </a:p>
          <a:p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\B</a:t>
            </a:r>
            <a:r>
              <a:rPr lang="en-US" noProof="1" smtClean="0">
                <a:cs typeface="Consolas" panose="020B0609020204030204" pitchFamily="49" charset="0"/>
              </a:rPr>
              <a:t> </a:t>
            </a:r>
            <a:r>
              <a:rPr lang="en-US" noProof="1">
                <a:cs typeface="Consolas" panose="020B0609020204030204" pitchFamily="49" charset="0"/>
              </a:rPr>
              <a:t>- The match must </a:t>
            </a:r>
            <a:r>
              <a:rPr lang="en-US" noProof="1" smtClean="0">
                <a:cs typeface="Consolas" panose="020B0609020204030204" pitchFamily="49" charset="0"/>
              </a:rPr>
              <a:t>not occur </a:t>
            </a:r>
            <a:r>
              <a:rPr lang="en-US" noProof="1">
                <a:cs typeface="Consolas" panose="020B0609020204030204" pitchFamily="49" charset="0"/>
              </a:rPr>
              <a:t>on a boundary between a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\w</a:t>
            </a:r>
            <a:r>
              <a:rPr lang="en-US" noProof="1">
                <a:cs typeface="Consolas" panose="020B0609020204030204" pitchFamily="49" charset="0"/>
              </a:rPr>
              <a:t> (alphanumeric) and a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\W</a:t>
            </a:r>
            <a:r>
              <a:rPr lang="en-US" noProof="1">
                <a:cs typeface="Consolas" panose="020B0609020204030204" pitchFamily="49" charset="0"/>
              </a:rPr>
              <a:t> (non-alphanumeric) character </a:t>
            </a:r>
            <a:endParaRPr lang="en-US" noProof="1">
              <a:solidFill>
                <a:schemeClr val="tx2">
                  <a:lumMod val="75000"/>
                </a:schemeClr>
              </a:solidFill>
              <a:cs typeface="Consolas" panose="020B0609020204030204" pitchFamily="49" charset="0"/>
            </a:endParaRPr>
          </a:p>
          <a:p>
            <a:endParaRPr lang="en-US" noProof="1" smtClean="0">
              <a:solidFill>
                <a:schemeClr val="tx2">
                  <a:lumMod val="75000"/>
                </a:schemeClr>
              </a:solidFill>
              <a:cs typeface="Consolas" panose="020B0609020204030204" pitchFamily="49" charset="0"/>
            </a:endParaRPr>
          </a:p>
          <a:p>
            <a:endParaRPr lang="en-US" noProof="1">
              <a:solidFill>
                <a:schemeClr val="tx2">
                  <a:lumMod val="75000"/>
                </a:schemeClr>
              </a:solidFill>
              <a:latin typeface="+mj-lt"/>
              <a:cs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Anchors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12812" y="2438400"/>
            <a:ext cx="24384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\b\w{4}\b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4444508" y="2438400"/>
            <a:ext cx="41148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 jumping is cool.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656012" y="2407622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endParaRPr lang="en-US" sz="28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912812" y="4579938"/>
            <a:ext cx="24384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\b\w{4}\b</a:t>
            </a:r>
          </a:p>
        </p:txBody>
      </p:sp>
      <p:sp>
        <p:nvSpPr>
          <p:cNvPr id="9" name="Rectangle 8"/>
          <p:cNvSpPr/>
          <p:nvPr/>
        </p:nvSpPr>
        <p:spPr>
          <a:xfrm>
            <a:off x="4530811" y="2495981"/>
            <a:ext cx="725401" cy="346501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10" name="Rectangle 9"/>
          <p:cNvSpPr/>
          <p:nvPr/>
        </p:nvSpPr>
        <p:spPr>
          <a:xfrm>
            <a:off x="7237412" y="2495980"/>
            <a:ext cx="685801" cy="346501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4444508" y="4579938"/>
            <a:ext cx="41148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 jumping is cool.</a:t>
            </a:r>
          </a:p>
        </p:txBody>
      </p:sp>
      <p:sp>
        <p:nvSpPr>
          <p:cNvPr id="12" name="Rectangle 11"/>
          <p:cNvSpPr/>
          <p:nvPr/>
        </p:nvSpPr>
        <p:spPr>
          <a:xfrm>
            <a:off x="5561013" y="4648200"/>
            <a:ext cx="685799" cy="346501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13" name="TextBox 12"/>
          <p:cNvSpPr txBox="1"/>
          <p:nvPr/>
        </p:nvSpPr>
        <p:spPr>
          <a:xfrm>
            <a:off x="3656012" y="4549160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endParaRPr lang="en-US" sz="28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9038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Anchors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8194" name="Picture 2" descr="http://www.clker.com/cliparts/c/G/w/J/u/c/tilted-anchor-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8612" y="2300652"/>
            <a:ext cx="1981200" cy="2251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://www.clker.com/cliparts/c/G/w/J/u/c/tilted-anchor-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229832">
            <a:off x="4872091" y="3403087"/>
            <a:ext cx="1163362" cy="1322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1501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5199200"/>
            <a:ext cx="8938472" cy="820600"/>
          </a:xfrm>
        </p:spPr>
        <p:txBody>
          <a:bodyPr/>
          <a:lstStyle/>
          <a:p>
            <a:r>
              <a:rPr lang="en-US" dirty="0" smtClean="0"/>
              <a:t>Grouping Constructs</a:t>
            </a:r>
            <a:endParaRPr lang="en-US" dirty="0"/>
          </a:p>
        </p:txBody>
      </p:sp>
      <p:pic>
        <p:nvPicPr>
          <p:cNvPr id="9218" name="Picture 2" descr="http://www.veryicon.com/icon/png/System/Software/User%20group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8062" y="2185660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 rot="20132841">
            <a:off x="4419906" y="3850645"/>
            <a:ext cx="41931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60000" endA="900" endPos="58000" dir="5400000" sy="-100000" algn="bl" rotWithShape="0"/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\d{2}-(\w{3})-\d{4}</a:t>
            </a:r>
            <a:endParaRPr lang="en-US" sz="2800" b="1" dirty="0">
              <a:solidFill>
                <a:schemeClr val="tx2">
                  <a:lumMod val="75000"/>
                </a:schemeClr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60000" endA="900" endPos="58000" dir="5400000" sy="-100000" algn="bl" rotWithShape="0"/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9322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(subexpression)</a:t>
            </a:r>
            <a:r>
              <a:rPr lang="en-US" noProof="1" smtClean="0">
                <a:latin typeface="+mj-lt"/>
                <a:cs typeface="Consolas" panose="020B0609020204030204" pitchFamily="49" charset="0"/>
              </a:rPr>
              <a:t> - captures the matched subexpression and assigns it a number</a:t>
            </a:r>
          </a:p>
          <a:p>
            <a:endParaRPr lang="en-US" noProof="1" smtClean="0">
              <a:latin typeface="+mj-lt"/>
              <a:cs typeface="Consolas" panose="020B0609020204030204" pitchFamily="49" charset="0"/>
            </a:endParaRPr>
          </a:p>
          <a:p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(?&lt;name&gt;subexpression)</a:t>
            </a:r>
            <a:r>
              <a:rPr lang="en-US" noProof="1" smtClean="0">
                <a:latin typeface="+mj-lt"/>
                <a:cs typeface="Consolas" panose="020B0609020204030204" pitchFamily="49" charset="0"/>
              </a:rPr>
              <a:t> - </a:t>
            </a:r>
            <a:r>
              <a:rPr lang="en-US" noProof="1"/>
              <a:t>Captures</a:t>
            </a:r>
            <a:r>
              <a:rPr lang="en-US" noProof="1" smtClean="0">
                <a:latin typeface="+mj-lt"/>
                <a:cs typeface="Consolas" panose="020B0609020204030204" pitchFamily="49" charset="0"/>
              </a:rPr>
              <a:t> the matched subexpression into a named group</a:t>
            </a:r>
          </a:p>
          <a:p>
            <a:endParaRPr lang="en-US" noProof="1" smtClean="0">
              <a:latin typeface="+mj-lt"/>
              <a:cs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Grouping Constructs</a:t>
            </a:r>
            <a:endParaRPr lang="en-US" dirty="0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912811" y="2438400"/>
            <a:ext cx="3492933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\d{2}-(\w{3})-\d{4}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5332412" y="2469177"/>
            <a:ext cx="21336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22-Jan-2015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584641" y="2407622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endParaRPr lang="en-US" sz="28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373138" y="2526758"/>
            <a:ext cx="2016674" cy="346501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14" name="Rectangle 13"/>
          <p:cNvSpPr/>
          <p:nvPr/>
        </p:nvSpPr>
        <p:spPr>
          <a:xfrm>
            <a:off x="5942012" y="2459736"/>
            <a:ext cx="533401" cy="523220"/>
          </a:xfrm>
          <a:prstGeom prst="rect">
            <a:avLst/>
          </a:prstGeom>
          <a:solidFill>
            <a:srgbClr val="92D050">
              <a:alpha val="20000"/>
            </a:srgb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24" name="Rectangle 23"/>
          <p:cNvSpPr>
            <a:spLocks noChangeArrowheads="1"/>
          </p:cNvSpPr>
          <p:nvPr/>
        </p:nvSpPr>
        <p:spPr bwMode="auto">
          <a:xfrm>
            <a:off x="912811" y="4359773"/>
            <a:ext cx="4738631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\d{2}-(?&lt;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month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&gt;\w{3})-\d{4}</a:t>
            </a:r>
          </a:p>
        </p:txBody>
      </p:sp>
      <p:sp>
        <p:nvSpPr>
          <p:cNvPr id="25" name="Rectangle 24"/>
          <p:cNvSpPr>
            <a:spLocks noChangeArrowheads="1"/>
          </p:cNvSpPr>
          <p:nvPr/>
        </p:nvSpPr>
        <p:spPr bwMode="auto">
          <a:xfrm>
            <a:off x="6475413" y="4391981"/>
            <a:ext cx="21336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22-Jan-2015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803266" y="4330426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endParaRPr lang="en-US" sz="28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6516139" y="4449562"/>
            <a:ext cx="2016674" cy="346501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28" name="Rectangle 27"/>
          <p:cNvSpPr/>
          <p:nvPr/>
        </p:nvSpPr>
        <p:spPr>
          <a:xfrm>
            <a:off x="7085013" y="4382540"/>
            <a:ext cx="533401" cy="523220"/>
          </a:xfrm>
          <a:prstGeom prst="rect">
            <a:avLst/>
          </a:prstGeom>
          <a:solidFill>
            <a:srgbClr val="92D050">
              <a:alpha val="20000"/>
            </a:srgb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29" name="AutoShape 23"/>
          <p:cNvSpPr>
            <a:spLocks noChangeArrowheads="1"/>
          </p:cNvSpPr>
          <p:nvPr/>
        </p:nvSpPr>
        <p:spPr bwMode="auto">
          <a:xfrm>
            <a:off x="2817812" y="5258674"/>
            <a:ext cx="3984903" cy="1012172"/>
          </a:xfrm>
          <a:prstGeom prst="wedgeRoundRectCallout">
            <a:avLst>
              <a:gd name="adj1" fmla="val -41997"/>
              <a:gd name="adj2" fmla="val -96959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dirty="0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Names the captured group '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month</a:t>
            </a:r>
            <a:r>
              <a:rPr lang="en-US" sz="2800" dirty="0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'</a:t>
            </a:r>
            <a:endParaRPr lang="bg-BG" sz="2800" dirty="0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4213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(?:subexpression)</a:t>
            </a:r>
            <a:r>
              <a:rPr lang="en-US" noProof="1" smtClean="0">
                <a:latin typeface="+mj-lt"/>
                <a:cs typeface="Consolas" panose="020B0609020204030204" pitchFamily="49" charset="0"/>
              </a:rPr>
              <a:t> </a:t>
            </a:r>
            <a:r>
              <a:rPr lang="en-US" sz="3200" noProof="1">
                <a:cs typeface="Consolas" panose="020B0609020204030204" pitchFamily="49" charset="0"/>
              </a:rPr>
              <a:t>–</a:t>
            </a:r>
            <a:r>
              <a:rPr lang="en-US" noProof="1" smtClean="0">
                <a:latin typeface="+mj-lt"/>
                <a:cs typeface="Consolas" panose="020B0609020204030204" pitchFamily="49" charset="0"/>
              </a:rPr>
              <a:t> Defines a non-capturing group</a:t>
            </a:r>
          </a:p>
          <a:p>
            <a:endParaRPr lang="en-US" noProof="1">
              <a:latin typeface="+mj-lt"/>
              <a:cs typeface="Consolas" panose="020B0609020204030204" pitchFamily="49" charset="0"/>
            </a:endParaRPr>
          </a:p>
          <a:p>
            <a:r>
              <a:rPr lang="en-US" sz="36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(?&lt;=subexpression)</a:t>
            </a:r>
            <a:r>
              <a:rPr lang="en-US" sz="3600" noProof="1">
                <a:cs typeface="Consolas" panose="020B0609020204030204" pitchFamily="49" charset="0"/>
              </a:rPr>
              <a:t> – Positive lookbehind</a:t>
            </a:r>
          </a:p>
          <a:p>
            <a:endParaRPr lang="en-US" noProof="1">
              <a:cs typeface="Consolas" panose="020B0609020204030204" pitchFamily="49" charset="0"/>
            </a:endParaRPr>
          </a:p>
          <a:p>
            <a:r>
              <a:rPr lang="en-US" sz="36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(?&lt;!subexpression)</a:t>
            </a:r>
            <a:r>
              <a:rPr lang="en-US" sz="3600" noProof="1">
                <a:cs typeface="Consolas" panose="020B0609020204030204" pitchFamily="49" charset="0"/>
              </a:rPr>
              <a:t> – Negative lookbehind</a:t>
            </a:r>
          </a:p>
          <a:p>
            <a:endParaRPr lang="en-US" noProof="1" smtClean="0">
              <a:latin typeface="+mj-lt"/>
              <a:cs typeface="Consolas" panose="020B0609020204030204" pitchFamily="49" charset="0"/>
            </a:endParaRPr>
          </a:p>
          <a:p>
            <a:endParaRPr lang="en-US" noProof="1" smtClean="0">
              <a:latin typeface="+mj-lt"/>
              <a:cs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Grouping Constructs (2)</a:t>
            </a:r>
            <a:endParaRPr lang="en-US" dirty="0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836612" y="1998070"/>
            <a:ext cx="41910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^(?:Hi|hello),\s*(\w+)$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6042638" y="1998070"/>
            <a:ext cx="21336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Hi, Peter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230325" y="1970617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endParaRPr lang="en-US" sz="28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6672422" y="1977280"/>
            <a:ext cx="1022190" cy="523220"/>
          </a:xfrm>
          <a:prstGeom prst="rect">
            <a:avLst/>
          </a:prstGeom>
          <a:solidFill>
            <a:srgbClr val="92D050">
              <a:alpha val="20000"/>
            </a:srgb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840501" y="3306684"/>
            <a:ext cx="2438399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(?&lt;=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)\d{1,4}</a:t>
            </a: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4138490" y="3306684"/>
            <a:ext cx="2548021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Gladstone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354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31300" y="3230484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endParaRPr lang="en-US" sz="28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080002" y="3313608"/>
            <a:ext cx="530310" cy="454741"/>
          </a:xfrm>
          <a:prstGeom prst="rect">
            <a:avLst/>
          </a:prstGeom>
          <a:solidFill>
            <a:srgbClr val="92D050">
              <a:alpha val="20000"/>
            </a:srgb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848879" y="4733024"/>
            <a:ext cx="2789312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(?&lt;![0-9\-])\d+</a:t>
            </a:r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4498072" y="4747669"/>
            <a:ext cx="5161627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Gladstone St. #-2 -123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354 2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768223" y="4686114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endParaRPr lang="en-US" sz="28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8426099" y="4747669"/>
            <a:ext cx="530310" cy="461665"/>
          </a:xfrm>
          <a:prstGeom prst="rect">
            <a:avLst/>
          </a:prstGeom>
          <a:solidFill>
            <a:srgbClr val="92D050">
              <a:alpha val="20000"/>
            </a:srgb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23" name="Rectangle 22"/>
          <p:cNvSpPr/>
          <p:nvPr/>
        </p:nvSpPr>
        <p:spPr>
          <a:xfrm>
            <a:off x="9076658" y="4757269"/>
            <a:ext cx="263841" cy="461665"/>
          </a:xfrm>
          <a:prstGeom prst="rect">
            <a:avLst/>
          </a:prstGeom>
          <a:solidFill>
            <a:srgbClr val="92D050">
              <a:alpha val="20000"/>
            </a:srgb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</p:spTree>
    <p:extLst>
      <p:ext uri="{BB962C8B-B14F-4D97-AF65-F5344CB8AC3E}">
        <p14:creationId xmlns:p14="http://schemas.microsoft.com/office/powerpoint/2010/main" val="3938255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(?=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subexpression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+mj-lt"/>
                <a:cs typeface="Consolas" panose="020B0609020204030204" pitchFamily="49" charset="0"/>
              </a:rPr>
              <a:t> </a:t>
            </a:r>
            <a:r>
              <a:rPr lang="en-US" noProof="1">
                <a:cs typeface="Consolas" panose="020B0609020204030204" pitchFamily="49" charset="0"/>
              </a:rPr>
              <a:t>–</a:t>
            </a:r>
            <a:r>
              <a:rPr lang="en-US" noProof="1" smtClean="0">
                <a:cs typeface="Consolas" panose="020B0609020204030204" pitchFamily="49" charset="0"/>
              </a:rPr>
              <a:t> </a:t>
            </a:r>
            <a:r>
              <a:rPr lang="en-US" noProof="1">
                <a:cs typeface="Consolas" panose="020B0609020204030204" pitchFamily="49" charset="0"/>
              </a:rPr>
              <a:t>Positive </a:t>
            </a:r>
            <a:r>
              <a:rPr lang="en-US" noProof="1" smtClean="0">
                <a:cs typeface="Consolas" panose="020B0609020204030204" pitchFamily="49" charset="0"/>
              </a:rPr>
              <a:t>lookahead</a:t>
            </a:r>
          </a:p>
          <a:p>
            <a:endParaRPr lang="en-US" noProof="1">
              <a:cs typeface="Consolas" panose="020B0609020204030204" pitchFamily="49" charset="0"/>
            </a:endParaRPr>
          </a:p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(?!subexpression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noProof="1" smtClean="0">
                <a:cs typeface="Consolas" panose="020B0609020204030204" pitchFamily="49" charset="0"/>
              </a:rPr>
              <a:t> </a:t>
            </a:r>
            <a:r>
              <a:rPr lang="en-US" noProof="1">
                <a:cs typeface="Consolas" panose="020B0609020204030204" pitchFamily="49" charset="0"/>
              </a:rPr>
              <a:t>–</a:t>
            </a:r>
            <a:r>
              <a:rPr lang="en-US" noProof="1" smtClean="0">
                <a:cs typeface="Consolas" panose="020B0609020204030204" pitchFamily="49" charset="0"/>
              </a:rPr>
              <a:t> </a:t>
            </a:r>
            <a:r>
              <a:rPr lang="en-US" noProof="1">
                <a:cs typeface="Consolas" panose="020B0609020204030204" pitchFamily="49" charset="0"/>
              </a:rPr>
              <a:t>Negative lookahead</a:t>
            </a:r>
          </a:p>
          <a:p>
            <a:endParaRPr lang="en-US" noProof="1" smtClean="0">
              <a:cs typeface="Consolas" panose="020B0609020204030204" pitchFamily="49" charset="0"/>
            </a:endParaRPr>
          </a:p>
          <a:p>
            <a:endParaRPr lang="en-US" noProof="1">
              <a:cs typeface="Consolas" panose="020B0609020204030204" pitchFamily="49" charset="0"/>
            </a:endParaRPr>
          </a:p>
          <a:p>
            <a:endParaRPr lang="en-US" noProof="1">
              <a:cs typeface="Consolas" panose="020B0609020204030204" pitchFamily="49" charset="0"/>
            </a:endParaRPr>
          </a:p>
          <a:p>
            <a:endParaRPr lang="en-US" noProof="1" smtClean="0">
              <a:latin typeface="+mj-lt"/>
              <a:cs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Grouping Constructs (3)</a:t>
            </a:r>
            <a:endParaRPr lang="en-US" dirty="0"/>
          </a:p>
        </p:txBody>
      </p:sp>
      <p:sp>
        <p:nvSpPr>
          <p:cNvPr id="38" name="Rectangle 37"/>
          <p:cNvSpPr>
            <a:spLocks noChangeArrowheads="1"/>
          </p:cNvSpPr>
          <p:nvPr/>
        </p:nvSpPr>
        <p:spPr bwMode="auto">
          <a:xfrm>
            <a:off x="675697" y="3247890"/>
            <a:ext cx="2919343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\b\w+\b(?![\w?])</a:t>
            </a:r>
          </a:p>
        </p:txBody>
      </p:sp>
      <p:sp>
        <p:nvSpPr>
          <p:cNvPr id="39" name="Rectangle 38"/>
          <p:cNvSpPr>
            <a:spLocks noChangeArrowheads="1"/>
          </p:cNvSpPr>
          <p:nvPr/>
        </p:nvSpPr>
        <p:spPr bwMode="auto">
          <a:xfrm>
            <a:off x="4460044" y="3262535"/>
            <a:ext cx="3564274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 this a drill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?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3797180" y="3210578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endParaRPr lang="en-US" sz="28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4547488" y="3272135"/>
            <a:ext cx="335382" cy="461665"/>
          </a:xfrm>
          <a:prstGeom prst="rect">
            <a:avLst/>
          </a:prstGeom>
          <a:solidFill>
            <a:srgbClr val="92D050">
              <a:alpha val="20000"/>
            </a:srgb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42" name="Rectangle 41"/>
          <p:cNvSpPr/>
          <p:nvPr/>
        </p:nvSpPr>
        <p:spPr>
          <a:xfrm>
            <a:off x="5020680" y="3272134"/>
            <a:ext cx="700389" cy="461665"/>
          </a:xfrm>
          <a:prstGeom prst="rect">
            <a:avLst/>
          </a:prstGeom>
          <a:solidFill>
            <a:srgbClr val="92D050">
              <a:alpha val="20000"/>
            </a:srgb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43" name="Rectangle 42"/>
          <p:cNvSpPr/>
          <p:nvPr/>
        </p:nvSpPr>
        <p:spPr>
          <a:xfrm>
            <a:off x="5827597" y="3272133"/>
            <a:ext cx="335382" cy="461665"/>
          </a:xfrm>
          <a:prstGeom prst="rect">
            <a:avLst/>
          </a:prstGeom>
          <a:solidFill>
            <a:srgbClr val="92D050">
              <a:alpha val="20000"/>
            </a:srgb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44" name="Rectangle 43"/>
          <p:cNvSpPr>
            <a:spLocks noChangeArrowheads="1"/>
          </p:cNvSpPr>
          <p:nvPr/>
        </p:nvSpPr>
        <p:spPr bwMode="auto">
          <a:xfrm>
            <a:off x="684212" y="1905000"/>
            <a:ext cx="2789312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.*?(?=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\!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5" name="Rectangle 44"/>
          <p:cNvSpPr>
            <a:spLocks noChangeArrowheads="1"/>
          </p:cNvSpPr>
          <p:nvPr/>
        </p:nvSpPr>
        <p:spPr bwMode="auto">
          <a:xfrm>
            <a:off x="4333406" y="1919645"/>
            <a:ext cx="3564274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 is not a drill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!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3603556" y="1858090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endParaRPr lang="en-US" sz="28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4420850" y="1929245"/>
            <a:ext cx="3230982" cy="461665"/>
          </a:xfrm>
          <a:prstGeom prst="rect">
            <a:avLst/>
          </a:prstGeom>
          <a:solidFill>
            <a:srgbClr val="92D050">
              <a:alpha val="20000"/>
            </a:srgb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</p:spTree>
    <p:extLst>
      <p:ext uri="{BB962C8B-B14F-4D97-AF65-F5344CB8AC3E}">
        <p14:creationId xmlns:p14="http://schemas.microsoft.com/office/powerpoint/2010/main" val="2844547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Grouping Constructs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4" name="Picture 2" descr="http://www.veryicon.com/icon/png/System/Software/User%20group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8062" y="2185660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 rot="20132841">
            <a:off x="4419906" y="3850645"/>
            <a:ext cx="41931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60000" endA="900" endPos="58000" dir="5400000" sy="-100000" algn="bl" rotWithShape="0"/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\d{2}-(\w{3})-\d{4}</a:t>
            </a:r>
            <a:endParaRPr lang="en-US" sz="2800" b="1" dirty="0">
              <a:solidFill>
                <a:schemeClr val="tx2">
                  <a:lumMod val="75000"/>
                </a:schemeClr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60000" endA="900" endPos="58000" dir="5400000" sy="-100000" algn="bl" rotWithShape="0"/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9477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 smtClean="0"/>
              <a:t>Backreference</a:t>
            </a:r>
            <a:r>
              <a:rPr lang="en-US" dirty="0" smtClean="0"/>
              <a:t> Constructs</a:t>
            </a:r>
            <a:endParaRPr lang="en-US" dirty="0"/>
          </a:p>
        </p:txBody>
      </p:sp>
      <p:pic>
        <p:nvPicPr>
          <p:cNvPr id="10242" name="Picture 2" descr="http://i.stack.imgur.com/QCGI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1860" y="2406861"/>
            <a:ext cx="4067175" cy="1971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6031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\number</a:t>
            </a:r>
            <a:r>
              <a:rPr lang="en-US" noProof="1">
                <a:cs typeface="Consolas" panose="020B0609020204030204" pitchFamily="49" charset="0"/>
              </a:rPr>
              <a:t> –</a:t>
            </a:r>
            <a:r>
              <a:rPr lang="en-US" noProof="1" smtClean="0">
                <a:cs typeface="Consolas" panose="020B0609020204030204" pitchFamily="49" charset="0"/>
              </a:rPr>
              <a:t> matches </a:t>
            </a:r>
            <a:r>
              <a:rPr lang="en-US" noProof="1">
                <a:cs typeface="Consolas" panose="020B0609020204030204" pitchFamily="49" charset="0"/>
              </a:rPr>
              <a:t>the value of a numbered </a:t>
            </a:r>
            <a:r>
              <a:rPr lang="en-US" noProof="1" smtClean="0">
                <a:cs typeface="Consolas" panose="020B0609020204030204" pitchFamily="49" charset="0"/>
              </a:rPr>
              <a:t>subexpression</a:t>
            </a:r>
          </a:p>
          <a:p>
            <a:endParaRPr lang="en-US" noProof="1" smtClean="0">
              <a:cs typeface="Consolas" panose="020B0609020204030204" pitchFamily="49" charset="0"/>
            </a:endParaRPr>
          </a:p>
          <a:p>
            <a:endParaRPr lang="en-US" noProof="1" smtClean="0">
              <a:cs typeface="Consolas" panose="020B0609020204030204" pitchFamily="49" charset="0"/>
            </a:endParaRPr>
          </a:p>
          <a:p>
            <a:endParaRPr lang="en-US" noProof="1">
              <a:cs typeface="Consolas" panose="020B0609020204030204" pitchFamily="49" charset="0"/>
            </a:endParaRPr>
          </a:p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\k&lt;name&gt;</a:t>
            </a:r>
            <a:r>
              <a:rPr lang="en-US" noProof="1">
                <a:cs typeface="Consolas" panose="020B0609020204030204" pitchFamily="49" charset="0"/>
              </a:rPr>
              <a:t> </a:t>
            </a:r>
            <a:r>
              <a:rPr lang="en-US" noProof="1" smtClean="0">
                <a:cs typeface="Consolas" panose="020B0609020204030204" pitchFamily="49" charset="0"/>
              </a:rPr>
              <a:t>– matches </a:t>
            </a:r>
            <a:r>
              <a:rPr lang="en-US" noProof="1">
                <a:cs typeface="Consolas" panose="020B0609020204030204" pitchFamily="49" charset="0"/>
              </a:rPr>
              <a:t>the value of a named </a:t>
            </a:r>
            <a:r>
              <a:rPr lang="en-US" noProof="1" smtClean="0">
                <a:cs typeface="Consolas" panose="020B0609020204030204" pitchFamily="49" charset="0"/>
              </a:rPr>
              <a:t>expression</a:t>
            </a:r>
            <a:endParaRPr lang="en-US" noProof="1">
              <a:cs typeface="Consolas" panose="020B0609020204030204" pitchFamily="49" charset="0"/>
            </a:endParaRPr>
          </a:p>
          <a:p>
            <a:endParaRPr lang="en-US" noProof="1" smtClean="0">
              <a:cs typeface="Consolas" panose="020B0609020204030204" pitchFamily="49" charset="0"/>
            </a:endParaRPr>
          </a:p>
          <a:p>
            <a:endParaRPr lang="en-US" noProof="1">
              <a:cs typeface="Consolas" panose="020B0609020204030204" pitchFamily="49" charset="0"/>
            </a:endParaRPr>
          </a:p>
          <a:p>
            <a:endParaRPr lang="en-US" noProof="1">
              <a:cs typeface="Consolas" panose="020B0609020204030204" pitchFamily="49" charset="0"/>
            </a:endParaRPr>
          </a:p>
          <a:p>
            <a:endParaRPr lang="en-US" noProof="1" smtClean="0">
              <a:latin typeface="+mj-lt"/>
              <a:cs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 smtClean="0"/>
              <a:t>Backreference Constructs</a:t>
            </a:r>
            <a:endParaRPr lang="en-US" noProof="1"/>
          </a:p>
        </p:txBody>
      </p:sp>
      <p:sp>
        <p:nvSpPr>
          <p:cNvPr id="24" name="Rectangle 23"/>
          <p:cNvSpPr>
            <a:spLocks noChangeArrowheads="1"/>
          </p:cNvSpPr>
          <p:nvPr/>
        </p:nvSpPr>
        <p:spPr bwMode="auto">
          <a:xfrm>
            <a:off x="806816" y="1980659"/>
            <a:ext cx="48006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\d{2}(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|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\/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)\d{2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\1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\d{4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25" name="Rectangle 24"/>
          <p:cNvSpPr>
            <a:spLocks noChangeArrowheads="1"/>
          </p:cNvSpPr>
          <p:nvPr/>
        </p:nvSpPr>
        <p:spPr bwMode="auto">
          <a:xfrm>
            <a:off x="6170612" y="1766458"/>
            <a:ext cx="1917438" cy="83099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22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12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2015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05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08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2016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616095" y="1957229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endParaRPr lang="en-US" sz="28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6223819" y="1789888"/>
            <a:ext cx="1752600" cy="381542"/>
          </a:xfrm>
          <a:prstGeom prst="rect">
            <a:avLst/>
          </a:prstGeom>
          <a:solidFill>
            <a:srgbClr val="92D050">
              <a:alpha val="20000"/>
            </a:srgb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29" name="Rectangle 28"/>
          <p:cNvSpPr/>
          <p:nvPr/>
        </p:nvSpPr>
        <p:spPr>
          <a:xfrm>
            <a:off x="6232498" y="2194860"/>
            <a:ext cx="1752600" cy="358112"/>
          </a:xfrm>
          <a:prstGeom prst="rect">
            <a:avLst/>
          </a:prstGeom>
          <a:solidFill>
            <a:srgbClr val="92D050">
              <a:alpha val="20000"/>
            </a:srgb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30" name="AutoShape 23"/>
          <p:cNvSpPr>
            <a:spLocks noChangeArrowheads="1"/>
          </p:cNvSpPr>
          <p:nvPr/>
        </p:nvSpPr>
        <p:spPr bwMode="auto">
          <a:xfrm>
            <a:off x="2216087" y="2847198"/>
            <a:ext cx="3802125" cy="1039002"/>
          </a:xfrm>
          <a:prstGeom prst="wedgeRoundRectCallout">
            <a:avLst>
              <a:gd name="adj1" fmla="val -8620"/>
              <a:gd name="adj2" fmla="val -92853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dirty="0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References an already captured group by index</a:t>
            </a:r>
            <a:endParaRPr lang="bg-BG" sz="2500" dirty="0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37" name="Rectangle 36"/>
          <p:cNvSpPr>
            <a:spLocks noChangeArrowheads="1"/>
          </p:cNvSpPr>
          <p:nvPr/>
        </p:nvSpPr>
        <p:spPr bwMode="auto">
          <a:xfrm>
            <a:off x="806815" y="4900064"/>
            <a:ext cx="6125797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\d{2}(?&lt;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del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&gt;|\/)\d{2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}\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k&lt;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del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&gt;\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d{4}</a:t>
            </a:r>
          </a:p>
        </p:txBody>
      </p:sp>
      <p:sp>
        <p:nvSpPr>
          <p:cNvPr id="44" name="Rectangle 43"/>
          <p:cNvSpPr>
            <a:spLocks noChangeArrowheads="1"/>
          </p:cNvSpPr>
          <p:nvPr/>
        </p:nvSpPr>
        <p:spPr bwMode="auto">
          <a:xfrm>
            <a:off x="7715729" y="4755033"/>
            <a:ext cx="1917438" cy="83099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22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12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2015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05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08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2016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7161212" y="4900064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endParaRPr lang="en-US" sz="28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7768936" y="4732723"/>
            <a:ext cx="1752600" cy="381542"/>
          </a:xfrm>
          <a:prstGeom prst="rect">
            <a:avLst/>
          </a:prstGeom>
          <a:solidFill>
            <a:srgbClr val="92D050">
              <a:alpha val="20000"/>
            </a:srgb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47" name="Rectangle 46"/>
          <p:cNvSpPr/>
          <p:nvPr/>
        </p:nvSpPr>
        <p:spPr>
          <a:xfrm>
            <a:off x="7777615" y="5137695"/>
            <a:ext cx="1752600" cy="358112"/>
          </a:xfrm>
          <a:prstGeom prst="rect">
            <a:avLst/>
          </a:prstGeom>
          <a:solidFill>
            <a:srgbClr val="92D050">
              <a:alpha val="20000"/>
            </a:srgb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48" name="AutoShape 23"/>
          <p:cNvSpPr>
            <a:spLocks noChangeArrowheads="1"/>
          </p:cNvSpPr>
          <p:nvPr/>
        </p:nvSpPr>
        <p:spPr bwMode="auto">
          <a:xfrm>
            <a:off x="2894012" y="5740977"/>
            <a:ext cx="3802125" cy="1039002"/>
          </a:xfrm>
          <a:prstGeom prst="wedgeRoundRectCallout">
            <a:avLst>
              <a:gd name="adj1" fmla="val -8620"/>
              <a:gd name="adj2" fmla="val -92853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dirty="0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Reuses an already captured group by index</a:t>
            </a:r>
            <a:endParaRPr lang="bg-BG" sz="2500" dirty="0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1529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4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4953000"/>
            <a:ext cx="8938472" cy="820600"/>
          </a:xfrm>
        </p:spPr>
        <p:txBody>
          <a:bodyPr/>
          <a:lstStyle/>
          <a:p>
            <a:r>
              <a:rPr lang="en-US" dirty="0" smtClean="0"/>
              <a:t>Regular Expressions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1028" name="Picture 4" descr="http://sublime-text-unofficial-documentation.readthedocs.org/en/latest/_images/search-and-replace-regex-sampl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7812" y="1524000"/>
            <a:ext cx="6276975" cy="3257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816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 smtClean="0"/>
              <a:t>Backreference</a:t>
            </a:r>
            <a:r>
              <a:rPr lang="en-US" dirty="0" smtClean="0"/>
              <a:t> Constructs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1026" name="Picture 2" descr="http://s2.quickmeme.com/img/18/187c7aef8a6985ba6f252fa41f8a0620eaf8f4091203e5403e23374e70ffb95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0448" y="1371600"/>
            <a:ext cx="3810000" cy="3432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2934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 in C#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Using Built-In Regex Classes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5523" y="1524000"/>
            <a:ext cx="7839850" cy="316014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338250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</a:t>
            </a:r>
            <a:r>
              <a:rPr lang="en-US" noProof="1" smtClean="0"/>
              <a:t># supports a built-in regular expression class -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</a:rPr>
              <a:t>Regex</a:t>
            </a:r>
          </a:p>
          <a:p>
            <a:pPr lvl="1"/>
            <a:r>
              <a:rPr lang="en-US" sz="3000" noProof="1" smtClean="0">
                <a:latin typeface="+mj-lt"/>
                <a:cs typeface="Consolas" panose="020B0609020204030204" pitchFamily="49" charset="0"/>
              </a:rPr>
              <a:t>Located in </a:t>
            </a: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System.Text.RegularExpressions</a:t>
            </a:r>
            <a:r>
              <a:rPr lang="en-US" sz="3000" noProof="1" smtClean="0">
                <a:latin typeface="+mj-lt"/>
                <a:cs typeface="Consolas" panose="020B0609020204030204" pitchFamily="49" charset="0"/>
              </a:rPr>
              <a:t> namespace</a:t>
            </a:r>
          </a:p>
          <a:p>
            <a:pPr lvl="1"/>
            <a:endParaRPr lang="en-US" sz="3000" noProof="1">
              <a:latin typeface="+mj-lt"/>
              <a:cs typeface="Consolas" panose="020B0609020204030204" pitchFamily="49" charset="0"/>
            </a:endParaRPr>
          </a:p>
          <a:p>
            <a:pPr lvl="1"/>
            <a:endParaRPr lang="en-US" sz="3000" noProof="1" smtClean="0">
              <a:latin typeface="+mj-lt"/>
              <a:cs typeface="Consolas" panose="020B0609020204030204" pitchFamily="49" charset="0"/>
            </a:endParaRPr>
          </a:p>
          <a:p>
            <a:pPr lvl="1"/>
            <a:r>
              <a:rPr lang="en-US" sz="3000" noProof="1" smtClean="0">
                <a:latin typeface="+mj-lt"/>
                <a:cs typeface="Consolas" panose="020B0609020204030204" pitchFamily="49" charset="0"/>
              </a:rPr>
              <a:t>Accepts the pattern as argument</a:t>
            </a:r>
            <a:endParaRPr lang="en-US" noProof="1">
              <a:latin typeface="+mj-lt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Regex in C#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36612" y="2514600"/>
            <a:ext cx="10439400" cy="83099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string pattern = @"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A\w+";</a:t>
            </a:r>
            <a:endParaRPr lang="en-US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Regex regex = new Regex(pattern);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6" name="Picture 2" descr="regex-sandwich.png (821×143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0612" y="4709076"/>
            <a:ext cx="7620000" cy="132723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1577138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IsMatch(string text)</a:t>
            </a:r>
            <a:r>
              <a:rPr lang="en-US" noProof="1" smtClean="0">
                <a:latin typeface="+mj-lt"/>
                <a:cs typeface="Consolas" panose="020B0609020204030204" pitchFamily="49" charset="0"/>
              </a:rPr>
              <a:t> – determines whether the text matches the pattern </a:t>
            </a:r>
          </a:p>
          <a:p>
            <a:endParaRPr lang="en-US" noProof="1">
              <a:latin typeface="+mj-lt"/>
              <a:cs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Validating String By Pattern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84212" y="2438400"/>
            <a:ext cx="10439400" cy="28931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string text = </a:t>
            </a:r>
            <a:r>
              <a:rPr lang="en-US" sz="2600" b="1" kern="1200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"Today is 2015-05-11";</a:t>
            </a:r>
            <a:endParaRPr lang="en-US" sz="2600" b="1" kern="1200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ea typeface="+mn-ea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kern="1200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string </a:t>
            </a:r>
            <a:r>
              <a:rPr lang="en-US" sz="26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pattern = </a:t>
            </a:r>
            <a:r>
              <a:rPr lang="en-US" sz="2600" b="1" kern="1200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@"\d{4}-\d{2}-\d{2}";</a:t>
            </a:r>
            <a:endParaRPr lang="en-US" sz="2600" b="1" kern="1200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ea typeface="+mn-ea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600" b="1" kern="1200" noProof="1" smtClean="0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ea typeface="+mn-ea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Regex regex = new Regex(pattern);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kern="1200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bool containsValidDate = regex.IsMatch(text);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600" b="1" kern="1200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ea typeface="+mn-ea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kern="1200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Console.WriteLine(containsValidDate); // True</a:t>
            </a:r>
            <a:endParaRPr lang="en-US" sz="2600" b="1" kern="1200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ea typeface="+mn-ea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0640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Match(string text)</a:t>
            </a:r>
            <a:r>
              <a:rPr lang="en-US" noProof="1" smtClean="0">
                <a:latin typeface="+mj-lt"/>
                <a:cs typeface="Consolas" panose="020B0609020204030204" pitchFamily="49" charset="0"/>
              </a:rPr>
              <a:t> – </a:t>
            </a:r>
            <a:r>
              <a:rPr lang="en-US" noProof="1">
                <a:cs typeface="Consolas" panose="020B0609020204030204" pitchFamily="49" charset="0"/>
              </a:rPr>
              <a:t>returns the first match that corresponds to the pattern</a:t>
            </a:r>
          </a:p>
          <a:p>
            <a:endParaRPr lang="en-US" noProof="1">
              <a:latin typeface="+mj-lt"/>
              <a:cs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Checking for a Single Match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84212" y="2486284"/>
            <a:ext cx="10439400" cy="34163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text = "Nakov: 123";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pattern = @"([A-Z][a-z]+): (\d+)";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Regex regex 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 Regex(pattern);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Match match = regex.Match(text);</a:t>
            </a:r>
            <a:endParaRPr lang="en-US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Console.WriteLine(match.Groups.Count); // 3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Console.WriteLine("Matched text: \"{0}\"", match.Groups[0]);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Console.WriteLine("Name: {0}", match.Groups[1]); // Nakov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Console.WriteLine("Number: {0}", match.Groups[2]); // 123</a:t>
            </a:r>
          </a:p>
        </p:txBody>
      </p:sp>
    </p:spTree>
    <p:extLst>
      <p:ext uri="{BB962C8B-B14F-4D97-AF65-F5344CB8AC3E}">
        <p14:creationId xmlns:p14="http://schemas.microsoft.com/office/powerpoint/2010/main" val="20575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Matches(string text)</a:t>
            </a:r>
            <a:r>
              <a:rPr lang="en-US" sz="3000" noProof="1" smtClean="0">
                <a:latin typeface="+mj-lt"/>
                <a:cs typeface="Consolas" panose="020B0609020204030204" pitchFamily="49" charset="0"/>
              </a:rPr>
              <a:t> – </a:t>
            </a:r>
            <a:r>
              <a:rPr lang="en-US" sz="3000" noProof="1" smtClean="0">
                <a:cs typeface="Consolas" panose="020B0609020204030204" pitchFamily="49" charset="0"/>
              </a:rPr>
              <a:t>returns </a:t>
            </a:r>
            <a:r>
              <a:rPr lang="en-US" sz="3000" noProof="1">
                <a:cs typeface="Consolas" panose="020B0609020204030204" pitchFamily="49" charset="0"/>
              </a:rPr>
              <a:t>a collection of matching strings that correspond to the pattern</a:t>
            </a:r>
          </a:p>
          <a:p>
            <a:endParaRPr lang="en-US" noProof="1">
              <a:latin typeface="+mj-lt"/>
              <a:cs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Checking for Matches</a:t>
            </a:r>
            <a:endParaRPr lang="en-US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84212" y="2261901"/>
            <a:ext cx="10439400" cy="409342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kern="1200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string </a:t>
            </a:r>
            <a:r>
              <a:rPr lang="en-US" sz="20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text = "Nakov: 123, Branson: 456";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kern="1200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string </a:t>
            </a:r>
            <a:r>
              <a:rPr lang="en-US" sz="20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pattern = @"([A-Z][a-z]+): (\d</a:t>
            </a:r>
            <a:r>
              <a:rPr lang="en-US" sz="2000" b="1" kern="1200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+)";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Regex regex = new Regex(pattern);</a:t>
            </a:r>
            <a:endParaRPr lang="en-US" sz="2000" b="1" kern="1200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ea typeface="+mn-ea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kern="1200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MatchCollection </a:t>
            </a:r>
            <a:r>
              <a:rPr lang="en-US" sz="20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matches = </a:t>
            </a:r>
            <a:r>
              <a:rPr lang="en-US" sz="2000" b="1" kern="1200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regex.Matches(text</a:t>
            </a:r>
            <a:r>
              <a:rPr lang="en-US" sz="20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, pattern);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000" b="1" kern="1200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ea typeface="+mn-ea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kern="1200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Console.WriteLine</a:t>
            </a:r>
            <a:r>
              <a:rPr lang="en-US" sz="20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("Found {0} matches", matches.Count);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kern="1200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foreach </a:t>
            </a:r>
            <a:r>
              <a:rPr lang="en-US" sz="20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(Match match in matches)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kern="1200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{</a:t>
            </a:r>
            <a:endParaRPr lang="en-US" sz="2000" b="1" kern="1200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ea typeface="+mn-ea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kern="1200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    Console.WriteLine</a:t>
            </a:r>
            <a:r>
              <a:rPr lang="en-US" sz="20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("Name: {0}", match.Groups[1]);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kern="1200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kern="1200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// Found </a:t>
            </a:r>
            <a:r>
              <a:rPr lang="en-US" sz="20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2 matches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kern="1200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// Name</a:t>
            </a:r>
            <a:r>
              <a:rPr lang="en-US" sz="20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: Nakov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kern="1200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// Name</a:t>
            </a:r>
            <a:r>
              <a:rPr lang="en-US" sz="20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: Branson</a:t>
            </a:r>
          </a:p>
        </p:txBody>
      </p:sp>
    </p:spTree>
    <p:extLst>
      <p:ext uri="{BB962C8B-B14F-4D97-AF65-F5344CB8AC3E}">
        <p14:creationId xmlns:p14="http://schemas.microsoft.com/office/powerpoint/2010/main" val="1295825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Replace(string text, string replacement)</a:t>
            </a:r>
            <a:r>
              <a:rPr lang="en-US" sz="3000" noProof="1" smtClean="0">
                <a:latin typeface="+mj-lt"/>
                <a:cs typeface="Consolas" panose="020B0609020204030204" pitchFamily="49" charset="0"/>
              </a:rPr>
              <a:t> – </a:t>
            </a:r>
            <a:r>
              <a:rPr lang="en-US" sz="3000" noProof="1" smtClean="0">
                <a:cs typeface="Consolas" panose="020B0609020204030204" pitchFamily="49" charset="0"/>
              </a:rPr>
              <a:t>replaces all strings that match the pattern with the provided replacement</a:t>
            </a:r>
            <a:endParaRPr lang="en-US" sz="3000" noProof="1">
              <a:cs typeface="Consolas" panose="020B0609020204030204" pitchFamily="49" charset="0"/>
            </a:endParaRPr>
          </a:p>
          <a:p>
            <a:endParaRPr lang="en-US" noProof="1">
              <a:latin typeface="+mj-lt"/>
              <a:cs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Replacing With Regex</a:t>
            </a:r>
            <a:endParaRPr lang="en-US" dirty="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746181" y="2261901"/>
            <a:ext cx="10693285" cy="32778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kern="1200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</a:t>
            </a:r>
            <a:r>
              <a:rPr lang="en-US" sz="23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 = "Nakov: 123, Branson: 456";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kern="1200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</a:t>
            </a:r>
            <a:r>
              <a:rPr lang="en-US" sz="23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pattern = @"\d{3}";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kern="1200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</a:t>
            </a:r>
            <a:r>
              <a:rPr lang="en-US" sz="23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replacement = "999";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300" b="1" kern="1200" noProof="1" smtClean="0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Regex regex = new Regex(pattern);</a:t>
            </a:r>
            <a:endParaRPr lang="en-US" sz="2300" b="1" kern="1200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kern="1200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</a:t>
            </a:r>
            <a:r>
              <a:rPr lang="en-US" sz="23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result = </a:t>
            </a:r>
            <a:r>
              <a:rPr lang="en-US" sz="2300" b="1" kern="1200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regex.Replace(text, </a:t>
            </a:r>
            <a:r>
              <a:rPr lang="en-US" sz="23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replacement</a:t>
            </a:r>
            <a:r>
              <a:rPr lang="en-US" sz="2300" b="1" kern="1200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300" b="1" kern="1200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kern="1200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Console.WriteLine(result);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kern="1200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sz="23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Nakov: </a:t>
            </a:r>
            <a:r>
              <a:rPr lang="en-US" sz="2300" b="1" kern="1200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999, </a:t>
            </a:r>
            <a:r>
              <a:rPr lang="en-US" sz="23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Branson: </a:t>
            </a:r>
            <a:r>
              <a:rPr lang="en-US" sz="2300" b="1" kern="1200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999</a:t>
            </a:r>
            <a:endParaRPr lang="en-US" sz="2300" b="1" kern="1200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6490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Split(string text)</a:t>
            </a:r>
            <a:r>
              <a:rPr lang="en-US" noProof="1" smtClean="0">
                <a:latin typeface="+mj-lt"/>
              </a:rPr>
              <a:t> – splits the text by the pattern</a:t>
            </a:r>
          </a:p>
          <a:p>
            <a:pPr lvl="1"/>
            <a:r>
              <a:rPr lang="en-US" noProof="1" smtClean="0">
                <a:latin typeface="+mj-lt"/>
              </a:rPr>
              <a:t>Returns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string[]</a:t>
            </a:r>
            <a:r>
              <a:rPr lang="en-US" noProof="1" smtClean="0">
                <a:latin typeface="+mj-lt"/>
              </a:rPr>
              <a:t> 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Splitting With Regex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36903" y="2667000"/>
            <a:ext cx="10693285" cy="193899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kern="1200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string </a:t>
            </a:r>
            <a:r>
              <a:rPr lang="en-US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text = "1   2 3      4";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kern="1200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string </a:t>
            </a:r>
            <a:r>
              <a:rPr lang="en-US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pattern = @"\s+";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kern="1200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ea typeface="+mn-ea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kern="1200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string</a:t>
            </a:r>
            <a:r>
              <a:rPr lang="en-US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[] results = Regex.Split(text, pattern);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kern="1200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Console.WriteLine(string.Join</a:t>
            </a:r>
            <a:r>
              <a:rPr lang="en-US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(", ", results</a:t>
            </a:r>
            <a:r>
              <a:rPr lang="en-US" b="1" kern="1200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)); // 1, 2, 3, 4</a:t>
            </a:r>
            <a:endParaRPr lang="en-US" b="1" kern="1200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ea typeface="+mn-ea"/>
              <a:cs typeface="Consolas" pitchFamily="49" charset="0"/>
            </a:endParaRPr>
          </a:p>
        </p:txBody>
      </p:sp>
      <p:pic>
        <p:nvPicPr>
          <p:cNvPr id="6" name="Picture 2" descr="13365116881988732618Cartoon Banana Peel.svg.hi.png (600×382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8012" y="1931043"/>
            <a:ext cx="2822756" cy="1797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9315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Matching Strings –  Example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60412" y="1151121"/>
            <a:ext cx="10515600" cy="526297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string pattern = @"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A\w+";</a:t>
            </a:r>
            <a:endParaRPr lang="en-US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string text = "Gosho Pesho Anatoli Penio Asen";</a:t>
            </a:r>
          </a:p>
          <a:p>
            <a:endParaRPr lang="en-US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Regex regex = new Regex(pattern);</a:t>
            </a:r>
          </a:p>
          <a:p>
            <a:endParaRPr lang="en-US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Match match = regex.Match(text);</a:t>
            </a:r>
          </a:p>
          <a:p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Console.WriteLine(match); // Anatoli</a:t>
            </a:r>
          </a:p>
          <a:p>
            <a:endParaRPr lang="en-US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MatchCollection matches = regex.Matches(text);</a:t>
            </a:r>
          </a:p>
          <a:p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foreach (var match in matches) </a:t>
            </a:r>
          </a:p>
          <a:p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Console.WriteLine(match);</a:t>
            </a:r>
          </a:p>
          <a:p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// Anatoli, Asen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2868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Email Validation – Example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60412" y="1066800"/>
            <a:ext cx="10515600" cy="563231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 cmpd="sng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sv-SE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string pattern = </a:t>
            </a:r>
            <a:r>
              <a:rPr lang="sv-SE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@"^[\</a:t>
            </a:r>
            <a:r>
              <a:rPr lang="sv-SE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w-]{4,12}@[\w\-]{2,}\.[a-zA-Z</a:t>
            </a:r>
            <a:r>
              <a:rPr lang="sv-SE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]+$";</a:t>
            </a:r>
            <a:endParaRPr lang="sv-SE" b="1" dirty="0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sv-SE" b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List&lt;string&gt; emails = new List&lt;string&gt;()</a:t>
            </a:r>
          </a:p>
          <a:p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"dow_jones@gmail.com",</a:t>
            </a:r>
          </a:p>
          <a:p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"spam@nakov",</a:t>
            </a:r>
          </a:p>
          <a:p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"JohnSkeet69@1337.org",</a:t>
            </a:r>
          </a:p>
          <a:p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"ayy lmao@abv.bg"</a:t>
            </a:r>
          </a:p>
          <a:p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  <a:p>
            <a:endParaRPr lang="en-US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Regex regex = new Regex(pattern);</a:t>
            </a:r>
          </a:p>
          <a:p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foreach (var email in emails)</a:t>
            </a:r>
          </a:p>
          <a:p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Console.WriteLine(regex.IsMatch(email));</a:t>
            </a:r>
          </a:p>
          <a:p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9584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8470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regular expression </a:t>
            </a:r>
            <a:r>
              <a:rPr lang="en-US" dirty="0" smtClean="0"/>
              <a:t>is a </a:t>
            </a:r>
            <a:r>
              <a:rPr lang="en-US" dirty="0"/>
              <a:t>sequence of characters that forms a search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pattern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dirty="0"/>
              <a:t>Also known as 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regex</a:t>
            </a:r>
            <a:r>
              <a:rPr lang="en-US" sz="3200" noProof="1"/>
              <a:t>, regexp, rational </a:t>
            </a:r>
            <a:r>
              <a:rPr lang="en-US" sz="3200" dirty="0" smtClean="0"/>
              <a:t>expression</a:t>
            </a:r>
            <a:endParaRPr lang="en-US" sz="3200" dirty="0">
              <a:solidFill>
                <a:schemeClr val="tx2">
                  <a:lumMod val="75000"/>
                </a:schemeClr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dirty="0" smtClean="0"/>
              <a:t>Used for finding and matching certain parts of strings</a:t>
            </a:r>
          </a:p>
          <a:p>
            <a:pPr lvl="2">
              <a:lnSpc>
                <a:spcPct val="100000"/>
              </a:lnSpc>
            </a:pPr>
            <a:r>
              <a:rPr lang="en-US" sz="3200" dirty="0" smtClean="0"/>
              <a:t>E.g. all uses of the word "regex"</a:t>
            </a:r>
            <a:endParaRPr lang="en-US" sz="3200" dirty="0"/>
          </a:p>
          <a:p>
            <a:pPr lvl="1">
              <a:lnSpc>
                <a:spcPct val="100000"/>
              </a:lnSpc>
              <a:spcAft>
                <a:spcPts val="1000"/>
              </a:spcAft>
            </a:pPr>
            <a:r>
              <a:rPr lang="en-US" dirty="0" smtClean="0"/>
              <a:t>All strings that correspond to the expression (also know as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pattern</a:t>
            </a:r>
            <a:r>
              <a:rPr lang="en-US" dirty="0" smtClean="0"/>
              <a:t>) are matched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For example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A\w+</a:t>
            </a:r>
            <a:r>
              <a:rPr lang="en-US" dirty="0" smtClean="0"/>
              <a:t> </a:t>
            </a:r>
            <a:r>
              <a:rPr lang="en-US" dirty="0" smtClean="0"/>
              <a:t>matches all words in a text</a:t>
            </a:r>
          </a:p>
          <a:p>
            <a:pPr marL="682634" lvl="2" indent="0">
              <a:lnSpc>
                <a:spcPct val="100000"/>
              </a:lnSpc>
              <a:spcAft>
                <a:spcPts val="1000"/>
              </a:spcAft>
              <a:buNone/>
            </a:pPr>
            <a:r>
              <a:rPr lang="en-US" dirty="0" smtClean="0"/>
              <a:t> that start with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58470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Regular Expressions</a:t>
            </a:r>
            <a:endParaRPr lang="bg-BG" dirty="0"/>
          </a:p>
        </p:txBody>
      </p:sp>
      <p:pic>
        <p:nvPicPr>
          <p:cNvPr id="6" name="Picture 2" descr="http://img.wonderhowto.com/img/18/65/63527391375862/0/hack-like-pro-introduction-regular-expressions-regex.1280x60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1675" y="5220339"/>
            <a:ext cx="2929148" cy="1371728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>
            <a:softEdge rad="635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0435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Helpful Resources</a:t>
            </a:r>
            <a:endParaRPr lang="bg-BG" dirty="0"/>
          </a:p>
        </p:txBody>
      </p:sp>
      <p:sp>
        <p:nvSpPr>
          <p:cNvPr id="43417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3200" dirty="0">
                <a:hlinkClick r:id="rId3"/>
              </a:rPr>
              <a:t>https://</a:t>
            </a:r>
            <a:r>
              <a:rPr lang="en-US" sz="3200" dirty="0" smtClean="0">
                <a:hlinkClick r:id="rId3"/>
              </a:rPr>
              <a:t>regex101.com</a:t>
            </a:r>
            <a:r>
              <a:rPr lang="en-US" sz="3200" dirty="0" smtClean="0"/>
              <a:t> and </a:t>
            </a:r>
            <a:r>
              <a:rPr lang="en-US" sz="3200" dirty="0">
                <a:hlinkClick r:id="rId4"/>
              </a:rPr>
              <a:t>http://</a:t>
            </a:r>
            <a:r>
              <a:rPr lang="en-US" sz="3200" dirty="0" smtClean="0">
                <a:hlinkClick r:id="rId4"/>
              </a:rPr>
              <a:t>regexr.com</a:t>
            </a:r>
            <a:r>
              <a:rPr lang="en-US" sz="3200" dirty="0" smtClean="0"/>
              <a:t> – websites </a:t>
            </a:r>
            <a:r>
              <a:rPr lang="en-US" sz="3200" dirty="0"/>
              <a:t>to test Regex using different programming </a:t>
            </a:r>
            <a:r>
              <a:rPr lang="en-US" sz="3200" dirty="0" smtClean="0"/>
              <a:t>languages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3200" dirty="0">
                <a:hlinkClick r:id="rId5"/>
              </a:rPr>
              <a:t>http://</a:t>
            </a:r>
            <a:r>
              <a:rPr lang="en-US" sz="3200" dirty="0" smtClean="0">
                <a:hlinkClick r:id="rId5"/>
              </a:rPr>
              <a:t>regexhero.net</a:t>
            </a:r>
            <a:r>
              <a:rPr lang="en-US" sz="3200" dirty="0" smtClean="0"/>
              <a:t> – website </a:t>
            </a:r>
            <a:r>
              <a:rPr lang="en-US" sz="3200" dirty="0"/>
              <a:t>to test Regex using C#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3200" dirty="0" smtClean="0">
                <a:hlinkClick r:id="rId6"/>
              </a:rPr>
              <a:t>http://msdn.microsoft.com/en-us/library/az24scfc(v=vs.110).aspx</a:t>
            </a:r>
            <a:r>
              <a:rPr lang="en-US" sz="3200" dirty="0" smtClean="0"/>
              <a:t> – quick reference for Regex from Microsoft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3200" dirty="0" smtClean="0">
                <a:hlinkClick r:id="rId7"/>
              </a:rPr>
              <a:t>http</a:t>
            </a:r>
            <a:r>
              <a:rPr lang="en-US" sz="3200" dirty="0">
                <a:hlinkClick r:id="rId7"/>
              </a:rPr>
              <a:t>://</a:t>
            </a:r>
            <a:r>
              <a:rPr lang="en-US" sz="3200" dirty="0" smtClean="0">
                <a:hlinkClick r:id="rId7"/>
              </a:rPr>
              <a:t>regexone.com</a:t>
            </a:r>
            <a:r>
              <a:rPr lang="en-US" sz="3200" dirty="0" smtClean="0"/>
              <a:t> – </a:t>
            </a:r>
            <a:r>
              <a:rPr lang="en-US" sz="3200" dirty="0"/>
              <a:t>Interactive tutorials for Regex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3200" dirty="0">
                <a:hlinkClick r:id="rId8"/>
              </a:rPr>
              <a:t>http://</a:t>
            </a:r>
            <a:r>
              <a:rPr lang="en-US" sz="3200" dirty="0" smtClean="0">
                <a:hlinkClick r:id="rId8"/>
              </a:rPr>
              <a:t>www.regular-expressions.info/tutorial.html</a:t>
            </a:r>
            <a:r>
              <a:rPr lang="en-US" sz="3200" dirty="0" smtClean="0"/>
              <a:t> </a:t>
            </a:r>
            <a:r>
              <a:rPr lang="en-US" sz="3200" dirty="0"/>
              <a:t>–</a:t>
            </a:r>
            <a:r>
              <a:rPr lang="en-US" sz="3200" dirty="0" smtClean="0"/>
              <a:t> a comprehensive </a:t>
            </a:r>
            <a:r>
              <a:rPr lang="en-US" sz="3200" dirty="0"/>
              <a:t>tutorial on regular expressions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endParaRPr lang="en-US" dirty="0"/>
          </a:p>
          <a:p>
            <a:pPr>
              <a:lnSpc>
                <a:spcPct val="100000"/>
              </a:lnSpc>
              <a:spcAft>
                <a:spcPts val="0"/>
              </a:spcAft>
            </a:pPr>
            <a:endParaRPr lang="bg-BG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5639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Helpful Resources (2)</a:t>
            </a:r>
            <a:endParaRPr lang="bg-BG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41</a:t>
            </a:fld>
            <a:endParaRPr lang="en-US" dirty="0"/>
          </a:p>
        </p:txBody>
      </p:sp>
      <p:pic>
        <p:nvPicPr>
          <p:cNvPr id="6" name="image1.gi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 rot="21037628">
            <a:off x="540076" y="2392397"/>
            <a:ext cx="2734396" cy="3591173"/>
          </a:xfrm>
          <a:prstGeom prst="rect">
            <a:avLst/>
          </a:prstGeom>
          <a:ln w="12700">
            <a:miter lim="400000"/>
          </a:ln>
        </p:spPr>
      </p:pic>
      <p:pic>
        <p:nvPicPr>
          <p:cNvPr id="7" name="image6.tif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 rot="399835">
            <a:off x="8415456" y="1999310"/>
            <a:ext cx="3084643" cy="4045290"/>
          </a:xfrm>
          <a:prstGeom prst="rect">
            <a:avLst/>
          </a:prstGeom>
          <a:ln w="12700">
            <a:miter lim="400000"/>
          </a:ln>
        </p:spPr>
      </p:pic>
      <p:pic>
        <p:nvPicPr>
          <p:cNvPr id="8" name="Lynda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898409" y="1770155"/>
            <a:ext cx="3942987" cy="331769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603323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5562600"/>
            <a:ext cx="8938472" cy="820600"/>
          </a:xfrm>
        </p:spPr>
        <p:txBody>
          <a:bodyPr/>
          <a:lstStyle/>
          <a:p>
            <a:r>
              <a:rPr lang="en-US" dirty="0" smtClean="0"/>
              <a:t>Exercises in Class</a:t>
            </a:r>
            <a:endParaRPr lang="en-US" dirty="0"/>
          </a:p>
        </p:txBody>
      </p:sp>
      <p:pic>
        <p:nvPicPr>
          <p:cNvPr id="1028" name="Picture 4" descr="https://lh5.googleusercontent.com/-hEKQOWAu9VU/U4Ru_nV7_PI/AAAAAAAAIH8/EwutAZyzJA8/w1044-h587-no/DSC0668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7484" y="1143000"/>
            <a:ext cx="7215928" cy="4057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0484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bg-BG" dirty="0"/>
          </a:p>
        </p:txBody>
      </p:sp>
      <p:sp>
        <p:nvSpPr>
          <p:cNvPr id="43417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Regular expressions </a:t>
            </a:r>
            <a:r>
              <a:rPr lang="en-US" dirty="0" smtClean="0"/>
              <a:t>describe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patterns</a:t>
            </a:r>
            <a:r>
              <a:rPr lang="en-US" dirty="0" smtClean="0"/>
              <a:t> for</a:t>
            </a:r>
          </a:p>
          <a:p>
            <a:pPr marL="0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en-US" dirty="0" smtClean="0"/>
              <a:t>searching through strings of text</a:t>
            </a:r>
          </a:p>
          <a:p>
            <a:pPr lvl="1">
              <a:lnSpc>
                <a:spcPct val="100000"/>
              </a:lnSpc>
              <a:spcAft>
                <a:spcPts val="0"/>
              </a:spcAft>
            </a:pPr>
            <a:r>
              <a:rPr lang="en-US" dirty="0" smtClean="0"/>
              <a:t>Define special characters, operators and </a:t>
            </a:r>
          </a:p>
          <a:p>
            <a:pPr marL="0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en-US" sz="3200" dirty="0" smtClean="0"/>
              <a:t>constructs for building complex patterns</a:t>
            </a:r>
          </a:p>
          <a:p>
            <a:pPr lvl="1">
              <a:lnSpc>
                <a:spcPct val="100000"/>
              </a:lnSpc>
              <a:spcAft>
                <a:spcPts val="0"/>
              </a:spcAft>
            </a:pPr>
            <a:r>
              <a:rPr lang="en-US" dirty="0" smtClean="0"/>
              <a:t>Powerful tool for extracting specific data from text or validating strings (e.g. email/username validator)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dirty="0" smtClean="0"/>
              <a:t>C# provides a built-in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Regex</a:t>
            </a:r>
            <a:r>
              <a:rPr lang="en-US" dirty="0" smtClean="0"/>
              <a:t> class </a:t>
            </a:r>
          </a:p>
          <a:p>
            <a:pPr lvl="1">
              <a:lnSpc>
                <a:spcPct val="100000"/>
              </a:lnSpc>
              <a:spcAft>
                <a:spcPts val="0"/>
              </a:spcAft>
            </a:pPr>
            <a:r>
              <a:rPr lang="en-US" dirty="0" smtClean="0"/>
              <a:t>Supports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matching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validating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splitting</a:t>
            </a:r>
            <a:r>
              <a:rPr lang="en-US" dirty="0" smtClean="0"/>
              <a:t> and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replacing</a:t>
            </a:r>
            <a:r>
              <a:rPr lang="en-US" dirty="0" smtClean="0"/>
              <a:t> strings by a pattern</a:t>
            </a:r>
            <a:endParaRPr lang="en-US" dirty="0"/>
          </a:p>
          <a:p>
            <a:pPr>
              <a:lnSpc>
                <a:spcPct val="100000"/>
              </a:lnSpc>
              <a:spcAft>
                <a:spcPts val="0"/>
              </a:spcAft>
            </a:pPr>
            <a:endParaRPr lang="bg-BG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43</a:t>
            </a:fld>
            <a:endParaRPr lang="en-US" dirty="0"/>
          </a:p>
        </p:txBody>
      </p:sp>
      <p:pic>
        <p:nvPicPr>
          <p:cNvPr id="5" name="Picture 4" descr="D:\_WORK PROJECTS\Nakov\Presentation Slides Design\Question Summary Slide\Store\minions summary copy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0012" y="990600"/>
            <a:ext cx="2209800" cy="22098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558755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1161" y="1426507"/>
            <a:ext cx="2202007" cy="784041"/>
          </a:xfrm>
          <a:prstGeom prst="roundRect">
            <a:avLst>
              <a:gd name="adj" fmla="val 3159"/>
            </a:avLst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hlinkClick r:id="rId5"/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020" y="1426507"/>
            <a:ext cx="1709065" cy="784247"/>
          </a:xfrm>
          <a:prstGeom prst="roundRect">
            <a:avLst>
              <a:gd name="adj" fmla="val 3159"/>
            </a:avLst>
          </a:prstGeom>
        </p:spPr>
      </p:pic>
      <p:pic>
        <p:nvPicPr>
          <p:cNvPr id="6" name="Picture 5">
            <a:hlinkClick r:id="rId7"/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4947" y="1426507"/>
            <a:ext cx="2370353" cy="784041"/>
          </a:xfrm>
          <a:prstGeom prst="roundRect">
            <a:avLst>
              <a:gd name="adj" fmla="val 3159"/>
            </a:avLst>
          </a:prstGeom>
        </p:spPr>
      </p:pic>
      <p:pic>
        <p:nvPicPr>
          <p:cNvPr id="7" name="Picture 6">
            <a:hlinkClick r:id="rId9"/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6752" y="1426507"/>
            <a:ext cx="1990258" cy="784041"/>
          </a:xfrm>
          <a:prstGeom prst="roundRect">
            <a:avLst>
              <a:gd name="adj" fmla="val 3159"/>
            </a:avLst>
          </a:prstGeom>
        </p:spPr>
      </p:pic>
      <p:pic>
        <p:nvPicPr>
          <p:cNvPr id="8" name="Picture 7">
            <a:hlinkClick r:id="rId11"/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9029" y="1426507"/>
            <a:ext cx="2041862" cy="784041"/>
          </a:xfrm>
          <a:prstGeom prst="roundRect">
            <a:avLst>
              <a:gd name="adj" fmla="val 3159"/>
            </a:avLst>
          </a:prstGeom>
        </p:spPr>
      </p:pic>
      <p:pic>
        <p:nvPicPr>
          <p:cNvPr id="9" name="Picture 8">
            <a:hlinkClick r:id="rId13"/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315" y="5462157"/>
            <a:ext cx="3094236" cy="784041"/>
          </a:xfrm>
          <a:prstGeom prst="roundRect">
            <a:avLst>
              <a:gd name="adj" fmla="val 3159"/>
            </a:avLst>
          </a:prstGeom>
        </p:spPr>
      </p:pic>
      <p:pic>
        <p:nvPicPr>
          <p:cNvPr id="10" name="Picture 9">
            <a:hlinkClick r:id="rId15"/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6660" y="5568822"/>
            <a:ext cx="2945298" cy="568188"/>
          </a:xfrm>
          <a:prstGeom prst="roundRect">
            <a:avLst>
              <a:gd name="adj" fmla="val 3159"/>
            </a:avLst>
          </a:prstGeom>
        </p:spPr>
      </p:pic>
      <p:sp>
        <p:nvSpPr>
          <p:cNvPr id="14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u="sng" dirty="0">
                <a:solidFill>
                  <a:schemeClr val="tx2">
                    <a:lumMod val="90000"/>
                  </a:schemeClr>
                </a:solidFill>
              </a:rPr>
              <a:t>https://softuni.bg/courses/advanced-csharp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 Expressions</a:t>
            </a:r>
          </a:p>
        </p:txBody>
      </p:sp>
      <p:pic>
        <p:nvPicPr>
          <p:cNvPr id="12" name="Picture 11">
            <a:hlinkClick r:id="rId17"/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586" y="5462157"/>
            <a:ext cx="1450742" cy="784041"/>
          </a:xfrm>
          <a:prstGeom prst="roundRect">
            <a:avLst>
              <a:gd name="adj" fmla="val 2953"/>
            </a:avLst>
          </a:prstGeom>
        </p:spPr>
      </p:pic>
      <p:pic>
        <p:nvPicPr>
          <p:cNvPr id="13" name="Picture 12">
            <a:hlinkClick r:id="rId19"/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6821" y="5459637"/>
            <a:ext cx="2549405" cy="786560"/>
          </a:xfrm>
          <a:prstGeom prst="roundRect">
            <a:avLst>
              <a:gd name="adj" fmla="val 2953"/>
            </a:avLst>
          </a:prstGeom>
        </p:spPr>
      </p:pic>
    </p:spTree>
    <p:extLst>
      <p:ext uri="{BB962C8B-B14F-4D97-AF65-F5344CB8AC3E}">
        <p14:creationId xmlns:p14="http://schemas.microsoft.com/office/powerpoint/2010/main" val="399099553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45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This </a:t>
            </a:r>
            <a:r>
              <a:rPr lang="en-US" dirty="0" smtClean="0"/>
              <a:t>course (slides, examples, demos, videos, homework, etc.)</a:t>
            </a:r>
            <a:br>
              <a:rPr lang="en-US" dirty="0" smtClean="0"/>
            </a:br>
            <a:r>
              <a:rPr lang="en-US" dirty="0" smtClean="0"/>
              <a:t>is </a:t>
            </a:r>
            <a:r>
              <a:rPr lang="en-US" dirty="0"/>
              <a:t>licensed </a:t>
            </a:r>
            <a:r>
              <a:rPr lang="en-US" dirty="0" smtClean="0"/>
              <a:t>under </a:t>
            </a:r>
            <a:r>
              <a:rPr lang="en-US" dirty="0"/>
              <a:t>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4.0 International</a:t>
            </a:r>
            <a:r>
              <a:rPr lang="en-US" dirty="0"/>
              <a:t>" </a:t>
            </a:r>
            <a:r>
              <a:rPr lang="en-US" dirty="0" smtClean="0"/>
              <a:t>license</a:t>
            </a:r>
            <a:endParaRPr lang="bg-BG" dirty="0" smtClean="0"/>
          </a:p>
          <a:p>
            <a:endParaRPr lang="bg-BG" sz="2398" dirty="0"/>
          </a:p>
          <a:p>
            <a:endParaRPr lang="bg-BG" sz="2398" dirty="0"/>
          </a:p>
          <a:p>
            <a:endParaRPr lang="en-US" sz="2398" dirty="0" smtClean="0"/>
          </a:p>
          <a:p>
            <a:pPr>
              <a:spcBef>
                <a:spcPts val="1800"/>
              </a:spcBef>
            </a:pPr>
            <a:r>
              <a:rPr lang="en-US" sz="2400" dirty="0"/>
              <a:t>Attribution: this work may contain portions from</a:t>
            </a:r>
          </a:p>
          <a:p>
            <a:pPr lvl="1"/>
            <a:r>
              <a:rPr lang="en-US" sz="2000" dirty="0"/>
              <a:t>"</a:t>
            </a:r>
            <a:r>
              <a:rPr lang="en-US" sz="2000" u="sng" dirty="0">
                <a:solidFill>
                  <a:schemeClr val="tx2">
                    <a:lumMod val="90000"/>
                  </a:schemeClr>
                </a:solidFill>
              </a:rPr>
              <a:t>C# Fundamentals – Part 1</a:t>
            </a:r>
            <a:r>
              <a:rPr lang="en-US" sz="2000" dirty="0"/>
              <a:t>" course by </a:t>
            </a:r>
            <a:r>
              <a:rPr lang="en-US" sz="2000" noProof="1"/>
              <a:t>Telerik Academy</a:t>
            </a:r>
            <a:r>
              <a:rPr lang="en-US" sz="2000" dirty="0"/>
              <a:t> under </a:t>
            </a:r>
            <a:r>
              <a:rPr lang="en-US" sz="2000" dirty="0">
                <a:hlinkClick r:id="rId4"/>
              </a:rPr>
              <a:t>CC-BY-NC-SA</a:t>
            </a:r>
            <a:r>
              <a:rPr lang="en-US" sz="2000" dirty="0"/>
              <a:t> license</a:t>
            </a:r>
          </a:p>
          <a:p>
            <a:pPr lvl="1"/>
            <a:r>
              <a:rPr lang="en-US" sz="2000" dirty="0"/>
              <a:t>"</a:t>
            </a:r>
            <a:r>
              <a:rPr lang="en-US" sz="2000" u="sng" dirty="0">
                <a:solidFill>
                  <a:schemeClr val="tx2">
                    <a:lumMod val="90000"/>
                  </a:schemeClr>
                </a:solidFill>
              </a:rPr>
              <a:t>C# Fundamentals – Part 2</a:t>
            </a:r>
            <a:r>
              <a:rPr lang="en-US" sz="2000" dirty="0"/>
              <a:t>" course by </a:t>
            </a:r>
            <a:r>
              <a:rPr lang="en-US" sz="2000" noProof="1"/>
              <a:t>Telerik Academy</a:t>
            </a:r>
            <a:r>
              <a:rPr lang="en-US" sz="2000" dirty="0"/>
              <a:t> under </a:t>
            </a:r>
            <a:r>
              <a:rPr lang="en-US" sz="2000" dirty="0">
                <a:hlinkClick r:id="rId4"/>
              </a:rPr>
              <a:t>CC-BY-NC-SA</a:t>
            </a:r>
            <a:r>
              <a:rPr lang="en-US" sz="2000" dirty="0"/>
              <a:t> </a:t>
            </a:r>
            <a:r>
              <a:rPr lang="en-US" sz="2000" dirty="0" smtClean="0"/>
              <a:t>license</a:t>
            </a:r>
            <a:endParaRPr lang="en-US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License</a:t>
            </a:r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8877" y="3281309"/>
            <a:ext cx="3168298" cy="1108513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3556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64459" y="105657"/>
            <a:ext cx="9067059" cy="935893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64459" y="1041549"/>
            <a:ext cx="9427140" cy="5634971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197" dirty="0"/>
              <a:t>Software University Foundation – </a:t>
            </a:r>
            <a:r>
              <a:rPr lang="en-US" sz="3197" noProof="1">
                <a:hlinkClick r:id="rId3"/>
              </a:rPr>
              <a:t>softuni.org</a:t>
            </a:r>
            <a:endParaRPr lang="en-US" sz="3197" noProof="1"/>
          </a:p>
          <a:p>
            <a:pPr>
              <a:lnSpc>
                <a:spcPct val="100000"/>
              </a:lnSpc>
            </a:pPr>
            <a:r>
              <a:rPr lang="en-US" sz="3197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898" noProof="1">
                <a:hlinkClick r:id="rId4"/>
              </a:rPr>
              <a:t>softuni.bg</a:t>
            </a:r>
            <a:r>
              <a:rPr lang="en-US" sz="2898" noProof="1"/>
              <a:t> </a:t>
            </a:r>
          </a:p>
          <a:p>
            <a:pPr marL="304503" lvl="1" indent="-304503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349" algn="l"/>
              </a:tabLst>
            </a:pPr>
            <a:r>
              <a:rPr lang="en-US" dirty="0" smtClean="0"/>
              <a:t>Software University </a:t>
            </a:r>
            <a:r>
              <a:rPr lang="en-US" dirty="0"/>
              <a:t>@ </a:t>
            </a:r>
            <a:r>
              <a:rPr lang="en-US" dirty="0" smtClean="0"/>
              <a:t>Facebook</a:t>
            </a:r>
          </a:p>
          <a:p>
            <a:pPr lvl="1">
              <a:lnSpc>
                <a:spcPct val="100000"/>
              </a:lnSpc>
              <a:tabLst>
                <a:tab pos="282349" algn="l"/>
              </a:tabLst>
            </a:pPr>
            <a:r>
              <a:rPr lang="en-US" sz="2898" noProof="1">
                <a:hlinkClick r:id="rId5"/>
              </a:rPr>
              <a:t>facebook.com/SoftwareUniversity</a:t>
            </a:r>
            <a:endParaRPr lang="en-US" sz="2898" noProof="1"/>
          </a:p>
          <a:p>
            <a:pPr marL="304503" lvl="1" indent="-304503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349" algn="l"/>
              </a:tabLst>
            </a:pPr>
            <a:r>
              <a:rPr lang="en-US" dirty="0" smtClean="0"/>
              <a:t>Software </a:t>
            </a:r>
            <a:r>
              <a:rPr lang="en-US" dirty="0"/>
              <a:t>University @ </a:t>
            </a:r>
            <a:r>
              <a:rPr lang="en-US" dirty="0" smtClean="0"/>
              <a:t>YouTube</a:t>
            </a:r>
          </a:p>
          <a:p>
            <a:pPr lvl="1">
              <a:lnSpc>
                <a:spcPct val="100000"/>
              </a:lnSpc>
              <a:tabLst>
                <a:tab pos="282349" algn="l"/>
              </a:tabLst>
            </a:pPr>
            <a:r>
              <a:rPr lang="en-US" sz="2898" noProof="1">
                <a:hlinkClick r:id="rId6"/>
              </a:rPr>
              <a:t>youtube.com/SoftwareUniversity</a:t>
            </a:r>
            <a:endParaRPr lang="en-US" sz="2898" noProof="1"/>
          </a:p>
          <a:p>
            <a:pPr marL="304503" lvl="1" indent="-304503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349" algn="l"/>
              </a:tabLst>
            </a:pPr>
            <a:r>
              <a:rPr lang="en-US" noProof="1" smtClean="0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359" t="-15226" r="-5359" b="-15226"/>
          <a:stretch/>
        </p:blipFill>
        <p:spPr>
          <a:xfrm>
            <a:off x="9454470" y="422835"/>
            <a:ext cx="2268096" cy="874232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9"/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072426" y="3385159"/>
            <a:ext cx="1003169" cy="1016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title="Software University Videos @ YouTube">
            <a:hlinkClick r:id="rId6"/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3760" y="4588753"/>
            <a:ext cx="1836432" cy="674733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7"/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6196" y="5538523"/>
            <a:ext cx="969398" cy="964971"/>
          </a:xfrm>
          <a:prstGeom prst="rect">
            <a:avLst/>
          </a:prstGeom>
        </p:spPr>
      </p:pic>
      <p:pic>
        <p:nvPicPr>
          <p:cNvPr id="14" name="Picture 13" title="Software University">
            <a:hlinkClick r:id="rId4" tooltip="Software University"/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74125" y="1419559"/>
            <a:ext cx="1833540" cy="1865512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</p:spTree>
    <p:extLst>
      <p:ext uri="{BB962C8B-B14F-4D97-AF65-F5344CB8AC3E}">
        <p14:creationId xmlns:p14="http://schemas.microsoft.com/office/powerpoint/2010/main" val="2482134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8470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Search patterns </a:t>
            </a:r>
            <a:r>
              <a:rPr lang="en-US" dirty="0" smtClean="0"/>
              <a:t>describe what should be matched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dirty="0" smtClean="0"/>
              <a:t>For example,                                   is read as:</a:t>
            </a:r>
          </a:p>
          <a:p>
            <a:pPr lvl="2">
              <a:lnSpc>
                <a:spcPct val="100000"/>
              </a:lnSpc>
              <a:spcBef>
                <a:spcPts val="1000"/>
              </a:spcBef>
            </a:pPr>
            <a:r>
              <a:rPr lang="en-US" dirty="0" smtClean="0"/>
              <a:t>Starts with the literal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Followed by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359</a:t>
            </a:r>
            <a:endParaRPr lang="en-US" b="1" dirty="0" smtClean="0">
              <a:solidFill>
                <a:schemeClr val="tx2">
                  <a:lumMod val="75000"/>
                </a:schemeClr>
              </a:solidFill>
              <a:latin typeface="+mj-lt"/>
              <a:cs typeface="Consolas" panose="020B0609020204030204" pitchFamily="49" charset="0"/>
            </a:endParaRPr>
          </a:p>
          <a:p>
            <a:pPr lvl="2">
              <a:lnSpc>
                <a:spcPct val="100000"/>
              </a:lnSpc>
            </a:pPr>
            <a:r>
              <a:rPr lang="en-US" dirty="0" smtClean="0"/>
              <a:t>Followed by 9 symbols from in the range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dirty="0" smtClean="0"/>
              <a:t>…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9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8470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Search Patterns</a:t>
            </a:r>
            <a:endParaRPr lang="bg-BG" dirty="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3215623" y="1828800"/>
            <a:ext cx="2878789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\+359[0-9]{9}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103312" y="4461808"/>
            <a:ext cx="10134600" cy="193899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61948228831222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– Dick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+359882021853 –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Tanio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+2394818322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–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Chai Pyong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+9738418 2838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– Nashmat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+359896923312 – Pesho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136359" y="4876800"/>
            <a:ext cx="2291053" cy="381000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12" name="Rectangle 11"/>
          <p:cNvSpPr/>
          <p:nvPr/>
        </p:nvSpPr>
        <p:spPr>
          <a:xfrm>
            <a:off x="1136359" y="5943600"/>
            <a:ext cx="2291053" cy="381000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</p:spTree>
    <p:extLst>
      <p:ext uri="{BB962C8B-B14F-4D97-AF65-F5344CB8AC3E}">
        <p14:creationId xmlns:p14="http://schemas.microsoft.com/office/powerpoint/2010/main" val="2121267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5199200"/>
            <a:ext cx="8938472" cy="820600"/>
          </a:xfrm>
        </p:spPr>
        <p:txBody>
          <a:bodyPr/>
          <a:lstStyle/>
          <a:p>
            <a:r>
              <a:rPr lang="en-US" dirty="0" smtClean="0"/>
              <a:t>Regular Expression Syntax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4100" name="Picture 4" descr="http://www.mike-dixon.com/wp-content/uploads/2013/12/regex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97974">
            <a:off x="3636726" y="1583363"/>
            <a:ext cx="4937133" cy="3289366"/>
          </a:xfrm>
          <a:prstGeom prst="rect">
            <a:avLst/>
          </a:prstGeom>
          <a:noFill/>
          <a:effectLst>
            <a:softEdge rad="317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4975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Character Escapes</a:t>
            </a:r>
            <a:endParaRPr lang="en-US" dirty="0"/>
          </a:p>
        </p:txBody>
      </p:sp>
      <p:pic>
        <p:nvPicPr>
          <p:cNvPr id="2050" name="Picture 2" descr="https://www.flyingcalls.com/wp-content/uploads/2013/10/escape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3800" y="2267466"/>
            <a:ext cx="4063296" cy="228455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7835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20261477"/>
              </p:ext>
            </p:extLst>
          </p:nvPr>
        </p:nvGraphicFramePr>
        <p:xfrm>
          <a:off x="455612" y="1150938"/>
          <a:ext cx="11237912" cy="47548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84312"/>
                <a:gridCol w="4038600"/>
                <a:gridCol w="5715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Character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Description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Example</a:t>
                      </a:r>
                      <a:endParaRPr lang="en-US" b="1" dirty="0"/>
                    </a:p>
                  </a:txBody>
                  <a:tcPr/>
                </a:tc>
              </a:tr>
              <a:tr h="914400">
                <a:tc>
                  <a:txBody>
                    <a:bodyPr/>
                    <a:lstStyle/>
                    <a:p>
                      <a:r>
                        <a:rPr lang="en-US" sz="26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\t</a:t>
                      </a:r>
                      <a:endParaRPr lang="en-US" sz="2600" b="1" dirty="0">
                        <a:solidFill>
                          <a:schemeClr val="tx2">
                            <a:lumMod val="75000"/>
                          </a:schemeClr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Matches a tab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914400">
                <a:tc>
                  <a:txBody>
                    <a:bodyPr/>
                    <a:lstStyle/>
                    <a:p>
                      <a:r>
                        <a:rPr lang="en-US" sz="26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\n</a:t>
                      </a:r>
                      <a:endParaRPr lang="en-US" sz="2600" b="1" dirty="0">
                        <a:solidFill>
                          <a:schemeClr val="tx2">
                            <a:lumMod val="75000"/>
                          </a:schemeClr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Matches a new line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en-US" dirty="0"/>
                    </a:p>
                  </a:txBody>
                  <a:tcPr/>
                </a:tc>
              </a:tr>
              <a:tr h="914400">
                <a:tc>
                  <a:txBody>
                    <a:bodyPr/>
                    <a:lstStyle/>
                    <a:p>
                      <a:r>
                        <a:rPr lang="en-US" sz="26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\u0000</a:t>
                      </a:r>
                      <a:endParaRPr lang="en-US" sz="2600" b="1" dirty="0">
                        <a:solidFill>
                          <a:schemeClr val="tx2">
                            <a:lumMod val="75000"/>
                          </a:schemeClr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Matches a Unicode character</a:t>
                      </a:r>
                    </a:p>
                    <a:p>
                      <a:r>
                        <a:rPr lang="en-US" dirty="0" smtClean="0"/>
                        <a:t>(e.g.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="1" baseline="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\u0065</a:t>
                      </a:r>
                      <a:r>
                        <a:rPr lang="en-US" baseline="0" dirty="0" smtClean="0"/>
                        <a:t> is lowercase </a:t>
                      </a:r>
                      <a:r>
                        <a:rPr lang="en-US" b="1" baseline="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</a:t>
                      </a:r>
                      <a:r>
                        <a:rPr lang="en-US" baseline="0" dirty="0" smtClean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914400">
                <a:tc>
                  <a:txBody>
                    <a:bodyPr/>
                    <a:lstStyle/>
                    <a:p>
                      <a:r>
                        <a:rPr lang="en-US" sz="26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\</a:t>
                      </a:r>
                      <a:endParaRPr lang="en-US" sz="2600" b="1" dirty="0">
                        <a:solidFill>
                          <a:schemeClr val="tx2">
                            <a:lumMod val="75000"/>
                          </a:schemeClr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Matches</a:t>
                      </a:r>
                      <a:r>
                        <a:rPr lang="en-US" baseline="0" dirty="0" smtClean="0"/>
                        <a:t> a literal character</a:t>
                      </a:r>
                    </a:p>
                    <a:p>
                      <a:r>
                        <a:rPr lang="en-US" baseline="0" dirty="0" smtClean="0"/>
                        <a:t>(e.g. </a:t>
                      </a:r>
                      <a:r>
                        <a:rPr lang="en-US" b="1" baseline="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\.</a:t>
                      </a:r>
                      <a:r>
                        <a:rPr lang="en-US" baseline="0" dirty="0" smtClean="0"/>
                        <a:t> matches a dot </a:t>
                      </a:r>
                      <a:r>
                        <a:rPr lang="en-US" b="1" baseline="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.</a:t>
                      </a:r>
                      <a:r>
                        <a:rPr lang="en-US" baseline="0" dirty="0" smtClean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Character Escapes</a:t>
            </a:r>
            <a:endParaRPr lang="en-US" dirty="0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6143190" y="1764188"/>
            <a:ext cx="5397933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	is	SPARTA!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892924" y="1825137"/>
            <a:ext cx="533400" cy="316589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10" name="Rectangle 9"/>
          <p:cNvSpPr/>
          <p:nvPr/>
        </p:nvSpPr>
        <p:spPr>
          <a:xfrm>
            <a:off x="7807324" y="1836727"/>
            <a:ext cx="838200" cy="316589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6130924" y="2667000"/>
            <a:ext cx="5410200" cy="12003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The quick brown fox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jumped over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 lazy dog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</a:p>
        </p:txBody>
      </p:sp>
      <p:sp>
        <p:nvSpPr>
          <p:cNvPr id="12" name="Rectangle 11"/>
          <p:cNvSpPr/>
          <p:nvPr/>
        </p:nvSpPr>
        <p:spPr>
          <a:xfrm>
            <a:off x="9407524" y="2731411"/>
            <a:ext cx="152399" cy="316589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13" name="Rectangle 12"/>
          <p:cNvSpPr/>
          <p:nvPr/>
        </p:nvSpPr>
        <p:spPr>
          <a:xfrm>
            <a:off x="8074025" y="3108869"/>
            <a:ext cx="152399" cy="316589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6130924" y="4308476"/>
            <a:ext cx="54102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Eloquent elf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7045324" y="4381013"/>
            <a:ext cx="152399" cy="316589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16" name="Rectangle 15"/>
          <p:cNvSpPr/>
          <p:nvPr/>
        </p:nvSpPr>
        <p:spPr>
          <a:xfrm>
            <a:off x="7731124" y="4381013"/>
            <a:ext cx="152399" cy="316589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6130924" y="5152375"/>
            <a:ext cx="54102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Interesting. Will look into.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8074025" y="5224912"/>
            <a:ext cx="152399" cy="316589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19" name="Rectangle 18"/>
          <p:cNvSpPr/>
          <p:nvPr/>
        </p:nvSpPr>
        <p:spPr>
          <a:xfrm>
            <a:off x="10779124" y="5224911"/>
            <a:ext cx="152399" cy="316589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</p:spTree>
    <p:extLst>
      <p:ext uri="{BB962C8B-B14F-4D97-AF65-F5344CB8AC3E}">
        <p14:creationId xmlns:p14="http://schemas.microsoft.com/office/powerpoint/2010/main" val="2381415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Character Escapes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3074" name="Picture 2" descr="http://www.ready.gov/sites/default/files/Escape%20Routes%202.3.1.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948" y="2286000"/>
            <a:ext cx="5715000" cy="238125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1893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0</TotalTime>
  <Words>1832</Words>
  <Application>Microsoft Office PowerPoint</Application>
  <PresentationFormat>Custom</PresentationFormat>
  <Paragraphs>395</Paragraphs>
  <Slides>46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1" baseType="lpstr">
      <vt:lpstr>Arial</vt:lpstr>
      <vt:lpstr>Calibri</vt:lpstr>
      <vt:lpstr>Consolas</vt:lpstr>
      <vt:lpstr>Wingdings</vt:lpstr>
      <vt:lpstr>SoftUni 16x9</vt:lpstr>
      <vt:lpstr>Regular Expressions</vt:lpstr>
      <vt:lpstr>Table of Contents</vt:lpstr>
      <vt:lpstr>Regular Expressions</vt:lpstr>
      <vt:lpstr>Regular Expressions</vt:lpstr>
      <vt:lpstr>Search Patterns</vt:lpstr>
      <vt:lpstr>Regular Expression Syntax</vt:lpstr>
      <vt:lpstr>Character Escapes</vt:lpstr>
      <vt:lpstr>Character Escapes</vt:lpstr>
      <vt:lpstr>Character Escapes</vt:lpstr>
      <vt:lpstr>Character Classes</vt:lpstr>
      <vt:lpstr>Character Classes</vt:lpstr>
      <vt:lpstr>Character Classes (2)</vt:lpstr>
      <vt:lpstr>Character Classes (3)</vt:lpstr>
      <vt:lpstr>Character Classes</vt:lpstr>
      <vt:lpstr>Quantifiers</vt:lpstr>
      <vt:lpstr>Quantifiers</vt:lpstr>
      <vt:lpstr>Quantifiers (2)</vt:lpstr>
      <vt:lpstr>Quantifiers</vt:lpstr>
      <vt:lpstr>Anchors</vt:lpstr>
      <vt:lpstr>Anchors</vt:lpstr>
      <vt:lpstr>Anchors</vt:lpstr>
      <vt:lpstr>Anchors</vt:lpstr>
      <vt:lpstr>Grouping Constructs</vt:lpstr>
      <vt:lpstr>Grouping Constructs</vt:lpstr>
      <vt:lpstr>Grouping Constructs (2)</vt:lpstr>
      <vt:lpstr>Grouping Constructs (3)</vt:lpstr>
      <vt:lpstr>Grouping Constructs</vt:lpstr>
      <vt:lpstr>Backreference Constructs</vt:lpstr>
      <vt:lpstr>Backreference Constructs</vt:lpstr>
      <vt:lpstr>Backreference Constructs</vt:lpstr>
      <vt:lpstr>Regular Expressions in C#</vt:lpstr>
      <vt:lpstr>Regex in C#</vt:lpstr>
      <vt:lpstr>Validating String By Pattern</vt:lpstr>
      <vt:lpstr>Checking for a Single Match</vt:lpstr>
      <vt:lpstr>Checking for Matches</vt:lpstr>
      <vt:lpstr>Replacing With Regex</vt:lpstr>
      <vt:lpstr>Splitting With Regex</vt:lpstr>
      <vt:lpstr>Matching Strings –  Example</vt:lpstr>
      <vt:lpstr>Email Validation – Example</vt:lpstr>
      <vt:lpstr>Helpful Resources</vt:lpstr>
      <vt:lpstr>Helpful Resources (2)</vt:lpstr>
      <vt:lpstr>Exercises in Class</vt:lpstr>
      <vt:lpstr>Summary</vt:lpstr>
      <vt:lpstr>Regular Expressions</vt:lpstr>
      <vt:lpstr>License</vt:lpstr>
      <vt:lpstr>Free Trainings @ Software University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Regular Expressions</dc:title>
  <dc:subject>C# Advanced Course</dc:subject>
  <dc:creator/>
  <cp:keywords>C#, regex, programming, course, SoftUni, Software University</cp:keywords>
  <dc:description>https://softuni.bg/courses/advanced-csharp/</dc:description>
  <cp:lastModifiedBy/>
  <cp:revision>1</cp:revision>
  <dcterms:created xsi:type="dcterms:W3CDTF">2014-01-02T17:00:34Z</dcterms:created>
  <dcterms:modified xsi:type="dcterms:W3CDTF">2015-05-12T00:54:46Z</dcterms:modified>
  <cp:category>programming, software engineering, quality code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